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AA27A-B4BF-4330-ACEA-FE89EAF1D17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94717-B9C8-41DB-8208-FC5F379D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A8462C-42AE-4D12-AEE4-23292936490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B608D2-565F-4B0D-B8B6-39F289AD5095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AD6615-0E42-4509-AAE5-BB5D35AE4FF7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704D37-90ED-4A3A-B7C7-B30ECC20D89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2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9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9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3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51AC-E3A6-45E9-8317-D5F79673177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A40F-90D9-4A80-87B4-91CE1FAF8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audio" Target="file:///D:\CO%20TRANG%20(F)\NHAC%20THIEU%20NHI%20-%20Nhuan\khi%20toc%20thay%20bac%20trang.mp3" TargetMode="Externa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889794" y="22860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79594686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" y="762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228600" y="457200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 vào hình vẽ để viết rồi đọc hỗn số thích hợp:</a:t>
            </a:r>
          </a:p>
        </p:txBody>
      </p:sp>
      <p:sp>
        <p:nvSpPr>
          <p:cNvPr id="8" name="Oval 7"/>
          <p:cNvSpPr/>
          <p:nvPr/>
        </p:nvSpPr>
        <p:spPr>
          <a:xfrm>
            <a:off x="2133600" y="1450848"/>
            <a:ext cx="1676400" cy="1673352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ie 9"/>
          <p:cNvSpPr/>
          <p:nvPr/>
        </p:nvSpPr>
        <p:spPr>
          <a:xfrm>
            <a:off x="47391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10800000">
            <a:off x="4803648" y="1447800"/>
            <a:ext cx="1673352" cy="1673352"/>
          </a:xfrm>
          <a:prstGeom prst="pie">
            <a:avLst>
              <a:gd name="adj1" fmla="val 5355190"/>
              <a:gd name="adj2" fmla="val 16200000"/>
            </a:avLst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447800" y="3429000"/>
            <a:ext cx="3886200" cy="1317625"/>
            <a:chOff x="1447800" y="3429000"/>
            <a:chExt cx="3886200" cy="1317625"/>
          </a:xfrm>
        </p:grpSpPr>
        <p:grpSp>
          <p:nvGrpSpPr>
            <p:cNvPr id="15377" name="Group 11"/>
            <p:cNvGrpSpPr>
              <a:grpSpLocks/>
            </p:cNvGrpSpPr>
            <p:nvPr/>
          </p:nvGrpSpPr>
          <p:grpSpPr bwMode="auto">
            <a:xfrm>
              <a:off x="3733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2928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32421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  </a:t>
              </a:r>
            </a:p>
          </p:txBody>
        </p:sp>
        <p:sp>
          <p:nvSpPr>
            <p:cNvPr id="15379" name="TextBox 17"/>
            <p:cNvSpPr txBox="1">
              <a:spLocks noChangeArrowheads="1"/>
            </p:cNvSpPr>
            <p:nvPr/>
          </p:nvSpPr>
          <p:spPr bwMode="auto">
            <a:xfrm>
              <a:off x="1447800" y="3773488"/>
              <a:ext cx="12954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itchFamily="18" charset="0"/>
                  <a:cs typeface="Times New Roman" pitchFamily="18" charset="0"/>
                </a:rPr>
                <a:t>Viết: </a:t>
              </a:r>
            </a:p>
          </p:txBody>
        </p:sp>
      </p:grp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1447800" y="4876800"/>
            <a:ext cx="693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Đọc :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và một phần hai</a:t>
            </a:r>
          </a:p>
        </p:txBody>
      </p:sp>
      <p:sp>
        <p:nvSpPr>
          <p:cNvPr id="19" name="Chord 18"/>
          <p:cNvSpPr/>
          <p:nvPr/>
        </p:nvSpPr>
        <p:spPr>
          <a:xfrm rot="11051936">
            <a:off x="4781550" y="1449388"/>
            <a:ext cx="1682750" cy="1635125"/>
          </a:xfrm>
          <a:prstGeom prst="chord">
            <a:avLst>
              <a:gd name="adj1" fmla="val 4788438"/>
              <a:gd name="adj2" fmla="val 16200000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24400" y="1447800"/>
            <a:ext cx="1828800" cy="1673352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3124200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1447800"/>
            <a:ext cx="1371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4854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28600" y="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609600" y="381000"/>
            <a:ext cx="967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 vào hình vẽ để viết rồi đọc hỗn số thích hợp: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667000" y="3429000"/>
            <a:ext cx="3810000" cy="1317625"/>
            <a:chOff x="2667000" y="3429000"/>
            <a:chExt cx="3810000" cy="1317625"/>
          </a:xfrm>
        </p:grpSpPr>
        <p:grpSp>
          <p:nvGrpSpPr>
            <p:cNvPr id="16409" name="Group 11"/>
            <p:cNvGrpSpPr>
              <a:grpSpLocks/>
            </p:cNvGrpSpPr>
            <p:nvPr/>
          </p:nvGrpSpPr>
          <p:grpSpPr bwMode="auto">
            <a:xfrm>
              <a:off x="4876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2928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4613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16411" name="TextBox 17"/>
            <p:cNvSpPr txBox="1">
              <a:spLocks noChangeArrowheads="1"/>
            </p:cNvSpPr>
            <p:nvPr/>
          </p:nvSpPr>
          <p:spPr bwMode="auto">
            <a:xfrm>
              <a:off x="2667000" y="3773488"/>
              <a:ext cx="1295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itchFamily="18" charset="0"/>
                  <a:cs typeface="Times New Roman" pitchFamily="18" charset="0"/>
                </a:rPr>
                <a:t>Viết: </a:t>
              </a:r>
            </a:p>
          </p:txBody>
        </p:sp>
      </p:grpSp>
      <p:sp>
        <p:nvSpPr>
          <p:cNvPr id="16391" name="TextBox 18"/>
          <p:cNvSpPr txBox="1">
            <a:spLocks noChangeArrowheads="1"/>
          </p:cNvSpPr>
          <p:nvPr/>
        </p:nvSpPr>
        <p:spPr bwMode="auto">
          <a:xfrm>
            <a:off x="2667000" y="4876800"/>
            <a:ext cx="556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Đọc :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một phần tư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74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38600" y="1447800"/>
            <a:ext cx="1463040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43600" y="1447800"/>
            <a:ext cx="731520" cy="7242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675120" y="1447800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75120" y="2186083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43600" y="2186083"/>
            <a:ext cx="731520" cy="724265"/>
          </a:xfrm>
          <a:prstGeom prst="rect">
            <a:avLst/>
          </a:prstGeom>
          <a:solidFill>
            <a:srgbClr val="9966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1752600"/>
            <a:ext cx="1143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245217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39348" y="15240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7413" name="Group 22"/>
          <p:cNvGrpSpPr>
            <a:grpSpLocks/>
          </p:cNvGrpSpPr>
          <p:nvPr/>
        </p:nvGrpSpPr>
        <p:grpSpPr bwMode="auto">
          <a:xfrm>
            <a:off x="228600" y="39688"/>
            <a:ext cx="10058400" cy="1179512"/>
            <a:chOff x="228600" y="39687"/>
            <a:chExt cx="10058400" cy="1179513"/>
          </a:xfrm>
        </p:grpSpPr>
        <p:sp>
          <p:nvSpPr>
            <p:cNvPr id="2" name="TextBox 4"/>
            <p:cNvSpPr txBox="1">
              <a:spLocks noChangeArrowheads="1"/>
            </p:cNvSpPr>
            <p:nvPr/>
          </p:nvSpPr>
          <p:spPr bwMode="auto">
            <a:xfrm>
              <a:off x="228600" y="39687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6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1: </a:t>
              </a:r>
            </a:p>
          </p:txBody>
        </p:sp>
        <p:sp>
          <p:nvSpPr>
            <p:cNvPr id="17445" name="Title 1"/>
            <p:cNvSpPr txBox="1">
              <a:spLocks/>
            </p:cNvSpPr>
            <p:nvPr/>
          </p:nvSpPr>
          <p:spPr bwMode="auto">
            <a:xfrm>
              <a:off x="609600" y="381000"/>
              <a:ext cx="96774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Dựa vào hình vẽ để viết rồi đọc hỗn số thích hợp: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667000" y="3429000"/>
            <a:ext cx="3810000" cy="1317625"/>
            <a:chOff x="2667000" y="3429000"/>
            <a:chExt cx="3810000" cy="1317625"/>
          </a:xfrm>
        </p:grpSpPr>
        <p:grpSp>
          <p:nvGrpSpPr>
            <p:cNvPr id="17438" name="Group 11"/>
            <p:cNvGrpSpPr>
              <a:grpSpLocks/>
            </p:cNvGrpSpPr>
            <p:nvPr/>
          </p:nvGrpSpPr>
          <p:grpSpPr bwMode="auto">
            <a:xfrm>
              <a:off x="4876800" y="3429000"/>
              <a:ext cx="1600200" cy="1317625"/>
              <a:chOff x="5638800" y="4267200"/>
              <a:chExt cx="1600200" cy="13174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638800" y="4952928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4461384" y="370184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17440" name="TextBox 17"/>
            <p:cNvSpPr txBox="1">
              <a:spLocks noChangeArrowheads="1"/>
            </p:cNvSpPr>
            <p:nvPr/>
          </p:nvSpPr>
          <p:spPr bwMode="auto">
            <a:xfrm>
              <a:off x="2667000" y="3773488"/>
              <a:ext cx="12954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itchFamily="18" charset="0"/>
                  <a:cs typeface="Times New Roman" pitchFamily="18" charset="0"/>
                </a:rPr>
                <a:t>Viết </a:t>
              </a:r>
            </a:p>
          </p:txBody>
        </p:sp>
      </p:grpSp>
      <p:sp>
        <p:nvSpPr>
          <p:cNvPr id="17418" name="TextBox 18"/>
          <p:cNvSpPr txBox="1">
            <a:spLocks noChangeArrowheads="1"/>
          </p:cNvSpPr>
          <p:nvPr/>
        </p:nvSpPr>
        <p:spPr bwMode="auto">
          <a:xfrm>
            <a:off x="2667000" y="487680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bốn phần năm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54480" y="1524000"/>
            <a:ext cx="2133600" cy="144780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92880" y="1524000"/>
            <a:ext cx="2103120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75704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355080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037576" y="1524000"/>
            <a:ext cx="420624" cy="14630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96328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16952" y="1524000"/>
            <a:ext cx="420624" cy="146304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1905000"/>
            <a:ext cx="8382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38251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58"/>
          <p:cNvGrpSpPr>
            <a:grpSpLocks/>
          </p:cNvGrpSpPr>
          <p:nvPr/>
        </p:nvGrpSpPr>
        <p:grpSpPr bwMode="auto">
          <a:xfrm>
            <a:off x="990600" y="1295400"/>
            <a:ext cx="7467600" cy="3048000"/>
            <a:chOff x="1079088" y="1371600"/>
            <a:chExt cx="6923500" cy="306028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42377" y="1661690"/>
              <a:ext cx="6858739" cy="15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45225" y="1637843"/>
              <a:ext cx="533957" cy="14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1068518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282669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10803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738937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967807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196677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439529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653681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2882551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110685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339555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3553706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3781841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010710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4239580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467715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711303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4925454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5153589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381722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626046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39463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67596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6296467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6525336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6753470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6997059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7211210" y="1537449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439344" y="1537449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609341" y="1536713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734874" y="1637843"/>
              <a:ext cx="533957" cy="14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142377" y="2500081"/>
              <a:ext cx="6858739" cy="15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845225" y="2476234"/>
              <a:ext cx="533957" cy="14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068518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1282669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1510803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1738937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967807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2196677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439529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2653681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882551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110685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3339555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553706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3781841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010710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239580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67715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1303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925454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5153589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5381722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626046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839463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6067596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6296467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6525336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6753470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6997059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7211210" y="237584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7439344" y="237584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7609341" y="237510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7734874" y="2476234"/>
              <a:ext cx="533957" cy="14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142377" y="3325721"/>
              <a:ext cx="6858739" cy="15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845225" y="3301874"/>
              <a:ext cx="533957" cy="14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1068518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1282669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10803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738937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1967807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196677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439529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2653681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2882551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3110685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339555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553706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3781841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4010710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4239580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4467715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 flipH="1" flipV="1">
              <a:off x="4711303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4925454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5153589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381722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5626046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5839463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6067596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6296467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6525336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6753470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6997059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 flipH="1" flipV="1">
              <a:off x="7211210" y="3201481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7439344" y="3201481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7609341" y="3200745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7734874" y="3301874"/>
              <a:ext cx="533957" cy="14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111468" y="4176864"/>
              <a:ext cx="6857268" cy="15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813642" y="4152220"/>
              <a:ext cx="532363" cy="14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1036873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1250289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1478422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1707293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1936163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2164296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2407885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2622037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2850170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 flipH="1" flipV="1">
              <a:off x="3079041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5400000" flipH="1" flipV="1">
              <a:off x="3307911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 flipH="1" flipV="1">
              <a:off x="3521326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3750197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 flipH="1" flipV="1">
              <a:off x="3979066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4207200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 flipH="1" flipV="1">
              <a:off x="4436070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679659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893074" y="4052624"/>
              <a:ext cx="545114" cy="21341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5121208" y="4052623"/>
              <a:ext cx="545114" cy="21341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 flipH="1" flipV="1">
              <a:off x="5350078" y="4051887"/>
              <a:ext cx="545114" cy="2148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3116263" y="4140266"/>
              <a:ext cx="533957" cy="14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402816" y="4152220"/>
              <a:ext cx="532363" cy="14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7732727" y="4152220"/>
              <a:ext cx="532363" cy="14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152400" y="1371600"/>
            <a:ext cx="838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200" y="0"/>
            <a:ext cx="96012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>
              <a:defRPr/>
            </a:pP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2133600" y="4321175"/>
            <a:ext cx="5334000" cy="1263650"/>
            <a:chOff x="838200" y="4321314"/>
            <a:chExt cx="5334000" cy="1263372"/>
          </a:xfrm>
        </p:grpSpPr>
        <p:sp>
          <p:nvSpPr>
            <p:cNvPr id="18439" name="TextBox 144"/>
            <p:cNvSpPr txBox="1">
              <a:spLocks noChangeArrowheads="1"/>
            </p:cNvSpPr>
            <p:nvPr/>
          </p:nvSpPr>
          <p:spPr bwMode="auto">
            <a:xfrm>
              <a:off x="838200" y="4517886"/>
              <a:ext cx="53340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 b="1">
                  <a:latin typeface="Times New Roman" pitchFamily="18" charset="0"/>
                  <a:cs typeface="Times New Roman" pitchFamily="18" charset="0"/>
                </a:rPr>
                <a:t>Viết:</a:t>
              </a:r>
            </a:p>
          </p:txBody>
        </p:sp>
        <p:grpSp>
          <p:nvGrpSpPr>
            <p:cNvPr id="18440" name="Group 155"/>
            <p:cNvGrpSpPr>
              <a:grpSpLocks/>
            </p:cNvGrpSpPr>
            <p:nvPr/>
          </p:nvGrpSpPr>
          <p:grpSpPr bwMode="auto">
            <a:xfrm>
              <a:off x="2281329" y="4321314"/>
              <a:ext cx="1528671" cy="1263372"/>
              <a:chOff x="2281329" y="4321314"/>
              <a:chExt cx="1528671" cy="1263372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>
                <a:off x="2819400" y="4953000"/>
                <a:ext cx="457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9" name="TextBox 148"/>
              <p:cNvSpPr txBox="1"/>
              <p:nvPr/>
            </p:nvSpPr>
            <p:spPr>
              <a:xfrm>
                <a:off x="2743200" y="4321314"/>
                <a:ext cx="1066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281329" y="4419600"/>
                <a:ext cx="61427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en-US" sz="4000" b="1" dirty="0">
                    <a:ln w="11430"/>
                    <a:solidFill>
                      <a:srgbClr val="0000FF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5400" b="1" dirty="0">
                    <a:ln w="11430"/>
                    <a:solidFill>
                      <a:srgbClr val="0000FF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5400" b="1" dirty="0">
                  <a:ln w="11430"/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743200" y="4876800"/>
                <a:ext cx="441146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000" b="1" dirty="0">
                    <a:ln w="1905"/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40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endParaRPr>
              </a:p>
            </p:txBody>
          </p:sp>
        </p:grpSp>
      </p:grp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2209800" y="5486400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Đọc: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và hai phần  ba</a:t>
            </a:r>
          </a:p>
        </p:txBody>
      </p:sp>
    </p:spTree>
    <p:extLst>
      <p:ext uri="{BB962C8B-B14F-4D97-AF65-F5344CB8AC3E}">
        <p14:creationId xmlns:p14="http://schemas.microsoft.com/office/powerpoint/2010/main" val="20779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98525" y="2249488"/>
            <a:ext cx="7610475" cy="474662"/>
            <a:chOff x="441658" y="2273890"/>
            <a:chExt cx="8245142" cy="47407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57138" y="2514891"/>
              <a:ext cx="8229662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14202" y="2501346"/>
              <a:ext cx="456633" cy="172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958914" y="2518786"/>
              <a:ext cx="456633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91586" y="2514030"/>
              <a:ext cx="456633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425117" y="2510133"/>
              <a:ext cx="45663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158650" y="2509273"/>
              <a:ext cx="456633" cy="1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96482" y="2514030"/>
              <a:ext cx="456633" cy="171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632594" y="2514030"/>
              <a:ext cx="456633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368706" y="2514030"/>
              <a:ext cx="456633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106537" y="2514030"/>
              <a:ext cx="456633" cy="1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6847810" y="2514030"/>
              <a:ext cx="456633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7582201" y="2514030"/>
              <a:ext cx="456633" cy="172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42963" y="4606925"/>
            <a:ext cx="8229600" cy="474663"/>
            <a:chOff x="169608" y="4631327"/>
            <a:chExt cx="8915400" cy="47407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186806" y="4872327"/>
              <a:ext cx="8898202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57848" y="4858783"/>
              <a:ext cx="456632" cy="171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913834" y="4876224"/>
              <a:ext cx="456632" cy="1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828763" y="4871467"/>
              <a:ext cx="456632" cy="1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41973" y="4866711"/>
              <a:ext cx="456632" cy="171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732573" y="4866711"/>
              <a:ext cx="456632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723173" y="4871467"/>
              <a:ext cx="456632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638102" y="4871467"/>
              <a:ext cx="456632" cy="171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553031" y="4871467"/>
              <a:ext cx="456632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543631" y="4871467"/>
              <a:ext cx="456632" cy="17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456840" y="4871467"/>
              <a:ext cx="456632" cy="172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95413" y="2719388"/>
            <a:ext cx="573087" cy="1092200"/>
            <a:chOff x="5791199" y="4267200"/>
            <a:chExt cx="1447801" cy="994108"/>
          </a:xfrm>
        </p:grpSpPr>
        <p:sp>
          <p:nvSpPr>
            <p:cNvPr id="50" name="TextBox 4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867398" y="4809046"/>
              <a:ext cx="838203" cy="14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065338" y="2719388"/>
            <a:ext cx="573087" cy="1092200"/>
            <a:chOff x="5791199" y="4267200"/>
            <a:chExt cx="1447801" cy="994108"/>
          </a:xfrm>
        </p:grpSpPr>
        <p:sp>
          <p:nvSpPr>
            <p:cNvPr id="54" name="TextBox 5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867398" y="4809046"/>
              <a:ext cx="838203" cy="14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2730500" y="2719388"/>
            <a:ext cx="573088" cy="1092200"/>
            <a:chOff x="5791199" y="4267200"/>
            <a:chExt cx="1447801" cy="994108"/>
          </a:xfrm>
        </p:grpSpPr>
        <p:sp>
          <p:nvSpPr>
            <p:cNvPr id="58" name="TextBox 5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5867400" y="4809046"/>
              <a:ext cx="838199" cy="14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3444875" y="2703513"/>
            <a:ext cx="573088" cy="1092200"/>
            <a:chOff x="5791199" y="4267200"/>
            <a:chExt cx="1447801" cy="994108"/>
          </a:xfrm>
        </p:grpSpPr>
        <p:sp>
          <p:nvSpPr>
            <p:cNvPr id="62" name="TextBox 6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867400" y="4809046"/>
              <a:ext cx="838199" cy="14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4090988" y="2701925"/>
            <a:ext cx="573087" cy="1092200"/>
            <a:chOff x="5791199" y="4267200"/>
            <a:chExt cx="1447801" cy="994108"/>
          </a:xfrm>
        </p:grpSpPr>
        <p:sp>
          <p:nvSpPr>
            <p:cNvPr id="66" name="TextBox 6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867398" y="4809047"/>
              <a:ext cx="838203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630738" y="2701925"/>
            <a:ext cx="838200" cy="1092200"/>
            <a:chOff x="5120152" y="4267200"/>
            <a:chExt cx="2118848" cy="994108"/>
          </a:xfrm>
        </p:grpSpPr>
        <p:sp>
          <p:nvSpPr>
            <p:cNvPr id="70" name="TextBox 69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866564" y="4809047"/>
              <a:ext cx="838709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521575" y="1646238"/>
            <a:ext cx="708025" cy="2105025"/>
            <a:chOff x="5791196" y="3332222"/>
            <a:chExt cx="1788037" cy="1915264"/>
          </a:xfrm>
        </p:grpSpPr>
        <p:sp>
          <p:nvSpPr>
            <p:cNvPr id="86" name="TextBox 85"/>
            <p:cNvSpPr txBox="1"/>
            <p:nvPr/>
          </p:nvSpPr>
          <p:spPr>
            <a:xfrm>
              <a:off x="5791196" y="4267222"/>
              <a:ext cx="1788037" cy="9802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105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791199" y="3332222"/>
              <a:ext cx="1447801" cy="5321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5903449" y="4808391"/>
              <a:ext cx="837893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717569" y="152646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089273" y="15240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1519238" y="5054600"/>
            <a:ext cx="573087" cy="1093788"/>
            <a:chOff x="5791199" y="4267200"/>
            <a:chExt cx="1447801" cy="994108"/>
          </a:xfrm>
        </p:grpSpPr>
        <p:sp>
          <p:nvSpPr>
            <p:cNvPr id="94" name="TextBox 9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5867398" y="4808260"/>
              <a:ext cx="838203" cy="14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2363788" y="5051425"/>
            <a:ext cx="573087" cy="1092200"/>
            <a:chOff x="5791199" y="4267200"/>
            <a:chExt cx="1447801" cy="994108"/>
          </a:xfrm>
        </p:grpSpPr>
        <p:sp>
          <p:nvSpPr>
            <p:cNvPr id="98" name="TextBox 9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5867398" y="4809047"/>
              <a:ext cx="838203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3208338" y="5048250"/>
            <a:ext cx="573087" cy="1093788"/>
            <a:chOff x="5791199" y="4267200"/>
            <a:chExt cx="1447801" cy="994108"/>
          </a:xfrm>
        </p:grpSpPr>
        <p:sp>
          <p:nvSpPr>
            <p:cNvPr id="102" name="TextBox 101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5867398" y="4808260"/>
              <a:ext cx="838203" cy="14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85800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217985" y="3952572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890846" y="3937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493369" y="394031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3857625" y="5038725"/>
            <a:ext cx="838200" cy="1092200"/>
            <a:chOff x="5120152" y="4267200"/>
            <a:chExt cx="2118848" cy="994108"/>
          </a:xfrm>
        </p:grpSpPr>
        <p:sp>
          <p:nvSpPr>
            <p:cNvPr id="114" name="TextBox 113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5880100" y="5019675"/>
            <a:ext cx="573088" cy="1092200"/>
            <a:chOff x="5791199" y="4267200"/>
            <a:chExt cx="1447801" cy="994108"/>
          </a:xfrm>
        </p:grpSpPr>
        <p:sp>
          <p:nvSpPr>
            <p:cNvPr id="119" name="TextBox 118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5867400" y="4809047"/>
              <a:ext cx="838199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11"/>
          <p:cNvGrpSpPr>
            <a:grpSpLocks/>
          </p:cNvGrpSpPr>
          <p:nvPr/>
        </p:nvGrpSpPr>
        <p:grpSpPr bwMode="auto">
          <a:xfrm>
            <a:off x="8483600" y="5003800"/>
            <a:ext cx="573088" cy="1092200"/>
            <a:chOff x="5791199" y="4267200"/>
            <a:chExt cx="1447801" cy="994108"/>
          </a:xfrm>
        </p:grpSpPr>
        <p:sp>
          <p:nvSpPr>
            <p:cNvPr id="123" name="TextBox 122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5867400" y="4809047"/>
              <a:ext cx="838199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6" name="TextBox 125"/>
          <p:cNvSpPr txBox="1"/>
          <p:nvPr/>
        </p:nvSpPr>
        <p:spPr>
          <a:xfrm>
            <a:off x="5289569" y="27997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31523" y="279482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642453" y="2787444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35769" y="513493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594231" y="5127528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8631" y="511032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…  </a:t>
            </a:r>
          </a:p>
        </p:txBody>
      </p:sp>
      <p:sp>
        <p:nvSpPr>
          <p:cNvPr id="19485" name="Title 1"/>
          <p:cNvSpPr txBox="1">
            <a:spLocks/>
          </p:cNvSpPr>
          <p:nvPr/>
        </p:nvSpPr>
        <p:spPr bwMode="auto">
          <a:xfrm>
            <a:off x="-76200" y="533400"/>
            <a:ext cx="990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 hỗn số thích h</a:t>
            </a:r>
            <a:r>
              <a:rPr lang="vi-V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ợp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vào chỗ chấm d</a:t>
            </a:r>
            <a:r>
              <a:rPr lang="vi-V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mỗi vạch của tia số</a:t>
            </a: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5226050" y="2717800"/>
            <a:ext cx="838200" cy="1092200"/>
            <a:chOff x="5120152" y="4267200"/>
            <a:chExt cx="2118848" cy="994108"/>
          </a:xfrm>
        </p:grpSpPr>
        <p:sp>
          <p:nvSpPr>
            <p:cNvPr id="136" name="TextBox 13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7" name="Group 11"/>
          <p:cNvGrpSpPr>
            <a:grpSpLocks/>
          </p:cNvGrpSpPr>
          <p:nvPr/>
        </p:nvGrpSpPr>
        <p:grpSpPr bwMode="auto">
          <a:xfrm>
            <a:off x="5943600" y="2711450"/>
            <a:ext cx="838200" cy="1092200"/>
            <a:chOff x="5120152" y="4267200"/>
            <a:chExt cx="2118848" cy="994108"/>
          </a:xfrm>
        </p:grpSpPr>
        <p:sp>
          <p:nvSpPr>
            <p:cNvPr id="141" name="TextBox 140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5120152" y="4475224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>
            <a:off x="6629400" y="2717800"/>
            <a:ext cx="838200" cy="1092200"/>
            <a:chOff x="5120152" y="4267200"/>
            <a:chExt cx="2118848" cy="994108"/>
          </a:xfrm>
        </p:grpSpPr>
        <p:sp>
          <p:nvSpPr>
            <p:cNvPr id="146" name="TextBox 145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4776788" y="5043488"/>
            <a:ext cx="838200" cy="1092200"/>
            <a:chOff x="5120152" y="4267200"/>
            <a:chExt cx="2118848" cy="994108"/>
          </a:xfrm>
        </p:grpSpPr>
        <p:sp>
          <p:nvSpPr>
            <p:cNvPr id="151" name="TextBox 150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5866564" y="4809046"/>
              <a:ext cx="838709" cy="14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6553200" y="5029200"/>
            <a:ext cx="838200" cy="1092200"/>
            <a:chOff x="5120152" y="4267200"/>
            <a:chExt cx="2118848" cy="994108"/>
          </a:xfrm>
        </p:grpSpPr>
        <p:sp>
          <p:nvSpPr>
            <p:cNvPr id="158" name="TextBox 157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60" name="Straight Connector 159"/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34" name="Group 11"/>
          <p:cNvGrpSpPr>
            <a:grpSpLocks/>
          </p:cNvGrpSpPr>
          <p:nvPr/>
        </p:nvGrpSpPr>
        <p:grpSpPr bwMode="auto">
          <a:xfrm>
            <a:off x="7440613" y="5035550"/>
            <a:ext cx="838200" cy="1092200"/>
            <a:chOff x="5120152" y="4267200"/>
            <a:chExt cx="2118848" cy="994108"/>
          </a:xfrm>
        </p:grpSpPr>
        <p:sp>
          <p:nvSpPr>
            <p:cNvPr id="163" name="TextBox 162"/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5866564" y="4809047"/>
              <a:ext cx="838709" cy="144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41565" y="2154375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a) 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0" y="4495800"/>
            <a:ext cx="133643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b) 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6200" y="177225"/>
            <a:ext cx="17526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4273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8"/>
          <p:cNvSpPr txBox="1">
            <a:spLocks noChangeArrowheads="1"/>
          </p:cNvSpPr>
          <p:nvPr/>
        </p:nvSpPr>
        <p:spPr bwMode="auto">
          <a:xfrm>
            <a:off x="381000" y="3048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133600" y="2514600"/>
            <a:ext cx="2659063" cy="9906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0686" cy="981075"/>
            </a:xfrm>
            <a:prstGeom prst="triangle">
              <a:avLst>
                <a:gd name="adj" fmla="val 50000"/>
              </a:avLst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105" y="2535238"/>
              <a:ext cx="601694" cy="969962"/>
            </a:xfrm>
            <a:prstGeom prst="rtTriangle">
              <a:avLst/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9372600" y="1676400"/>
            <a:ext cx="1447800" cy="1143000"/>
            <a:chOff x="9341224" y="1660072"/>
            <a:chExt cx="2043950" cy="1387929"/>
          </a:xfrm>
        </p:grpSpPr>
        <p:sp>
          <p:nvSpPr>
            <p:cNvPr id="38" name="Rounded Rectangle 37"/>
            <p:cNvSpPr/>
            <p:nvPr/>
          </p:nvSpPr>
          <p:spPr>
            <a:xfrm>
              <a:off x="9525000" y="1752601"/>
              <a:ext cx="990599" cy="1295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534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387929"/>
              <a:chOff x="9798424" y="1660072"/>
              <a:chExt cx="2043950" cy="138792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4" y="1660072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1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8" y="2340115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838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499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0500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02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0.01435 C -0.16475 0.00556 -0.25538 0.01736 -0.34722 0.02269 C -0.3526 0.02361 -0.36215 0.02431 -0.36805 0.02824 C -0.3842 0.03912 -0.36493 0.02963 -0.38055 0.03657 C -0.38645 0.04444 -0.39288 0.05162 -0.3993 0.0588 C -0.41111 0.07199 -0.39965 0.05625 -0.41389 0.06991 C -0.42222 0.07801 -0.42916 0.09213 -0.43889 0.09769 C -0.44149 0.09907 -0.45573 0.10278 -0.45764 0.10324 C -0.46666 0.10926 -0.46597 0.10463 -0.46597 0.11157 " pathEditMode="relative" rAng="0" ptsTypes="ffffffff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8"/>
          <p:cNvSpPr txBox="1">
            <a:spLocks noChangeArrowheads="1"/>
          </p:cNvSpPr>
          <p:nvPr/>
        </p:nvSpPr>
        <p:spPr bwMode="auto">
          <a:xfrm>
            <a:off x="381000" y="304800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 hỗn số - ghép hình:</a:t>
            </a:r>
          </a:p>
        </p:txBody>
      </p:sp>
      <p:grpSp>
        <p:nvGrpSpPr>
          <p:cNvPr id="21507" name="Group 93"/>
          <p:cNvGrpSpPr>
            <a:grpSpLocks/>
          </p:cNvGrpSpPr>
          <p:nvPr/>
        </p:nvGrpSpPr>
        <p:grpSpPr bwMode="auto">
          <a:xfrm>
            <a:off x="76200" y="1325563"/>
            <a:ext cx="7924800" cy="5380037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8"/>
              <a:ext cx="1189038" cy="1188973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7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2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2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546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547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3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810000" y="1219200"/>
            <a:ext cx="6019800" cy="5661025"/>
            <a:chOff x="3810000" y="1219200"/>
            <a:chExt cx="6019800" cy="5661025"/>
          </a:xfrm>
        </p:grpSpPr>
        <p:sp>
          <p:nvSpPr>
            <p:cNvPr id="51" name="Flowchart: Alternate Process 50"/>
            <p:cNvSpPr/>
            <p:nvPr/>
          </p:nvSpPr>
          <p:spPr>
            <a:xfrm>
              <a:off x="3810000" y="56388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lowchart: Alternate Process 49"/>
            <p:cNvSpPr/>
            <p:nvPr/>
          </p:nvSpPr>
          <p:spPr>
            <a:xfrm>
              <a:off x="7924800" y="43434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lowchart: Alternate Process 48"/>
            <p:cNvSpPr/>
            <p:nvPr/>
          </p:nvSpPr>
          <p:spPr>
            <a:xfrm>
              <a:off x="6477000" y="13716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Flowchart: Alternate Process 47"/>
            <p:cNvSpPr/>
            <p:nvPr/>
          </p:nvSpPr>
          <p:spPr>
            <a:xfrm>
              <a:off x="5943600" y="2590800"/>
              <a:ext cx="1143000" cy="1066800"/>
            </a:xfrm>
            <a:prstGeom prst="flowChartAlternateProcess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1513" name="Group 64"/>
            <p:cNvGrpSpPr>
              <a:grpSpLocks/>
            </p:cNvGrpSpPr>
            <p:nvPr/>
          </p:nvGrpSpPr>
          <p:grpSpPr bwMode="auto">
            <a:xfrm>
              <a:off x="6400800" y="1219200"/>
              <a:ext cx="1981200" cy="1295432"/>
              <a:chOff x="10287000" y="1828800"/>
              <a:chExt cx="1981200" cy="129540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08204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287000" y="20574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820400" y="24163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0744200" y="2512996"/>
                <a:ext cx="685800" cy="1587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14" name="Group 69"/>
            <p:cNvGrpSpPr>
              <a:grpSpLocks/>
            </p:cNvGrpSpPr>
            <p:nvPr/>
          </p:nvGrpSpPr>
          <p:grpSpPr bwMode="auto">
            <a:xfrm>
              <a:off x="5867400" y="2514632"/>
              <a:ext cx="1981200" cy="1241316"/>
              <a:chOff x="8077200" y="1828800"/>
              <a:chExt cx="1981200" cy="124128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8610600" y="1828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077200" y="2057362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610600" y="23622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534400" y="2438353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15" name="Group 87"/>
            <p:cNvGrpSpPr>
              <a:grpSpLocks/>
            </p:cNvGrpSpPr>
            <p:nvPr/>
          </p:nvGrpSpPr>
          <p:grpSpPr bwMode="auto">
            <a:xfrm>
              <a:off x="7848600" y="4267275"/>
              <a:ext cx="1981200" cy="1295432"/>
              <a:chOff x="1066800" y="3810000"/>
              <a:chExt cx="1981200" cy="12954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600200" y="38100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066800" y="40386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00200" y="4397514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1524000" y="4419510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16" name="Group 86"/>
            <p:cNvGrpSpPr>
              <a:grpSpLocks/>
            </p:cNvGrpSpPr>
            <p:nvPr/>
          </p:nvGrpSpPr>
          <p:grpSpPr bwMode="auto">
            <a:xfrm>
              <a:off x="3810000" y="5486505"/>
              <a:ext cx="1981200" cy="1393720"/>
              <a:chOff x="-1676400" y="4648200"/>
              <a:chExt cx="1981200" cy="1393686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-1143000" y="4648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-1676400" y="5029200"/>
                <a:ext cx="16002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-1143000" y="5334000"/>
                <a:ext cx="9906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-1219200" y="5333878"/>
                <a:ext cx="685800" cy="158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0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28194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v"/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Bài sau: Hỗn số ( tiếp theo) </a:t>
            </a:r>
          </a:p>
          <a:p>
            <a:pPr eaLnBrk="1" hangingPunct="1"/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  </a:t>
            </a:r>
            <a:endParaRPr lang="en-US" sz="4800" b="1">
              <a:solidFill>
                <a:srgbClr val="0F15C9"/>
              </a:solidFill>
              <a:latin typeface="Times New Roman" pitchFamily="18" charset="0"/>
            </a:endParaRPr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2362200" y="1838325"/>
            <a:ext cx="3276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DẶN DÒ:</a:t>
            </a:r>
          </a:p>
        </p:txBody>
      </p:sp>
      <p:sp>
        <p:nvSpPr>
          <p:cNvPr id="22532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22533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8" y="76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-152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368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6" name="Picture 2" descr="C:\Users\admin\Downloads\Các loại lớp 5B\BÀI GIẢNG POI - 5\BÀI GIẢNG POI\Tuần 2\Hoa\69386283_1637422999725292_3369318615835738112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0800" y="-7620000"/>
            <a:ext cx="14630400" cy="195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2" descr="C:\Users\admin\Downloads\Các loại lớp 5B\BÀI GIẢNG POI - 5\BÀI GIẢNG POI\Tuần 2\Hoa\69968968_908482712864279_678667064267138662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5210815" y="3778668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3549326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3424976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162300" y="2971801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6057900" y="3429000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5127" name="Group 37"/>
          <p:cNvGrpSpPr>
            <a:grpSpLocks/>
          </p:cNvGrpSpPr>
          <p:nvPr/>
        </p:nvGrpSpPr>
        <p:grpSpPr bwMode="auto">
          <a:xfrm>
            <a:off x="5867400" y="4305300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2928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5486400" y="2286001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5486400" y="2286001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5486400" y="2295526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651812" y="23241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56812" y="232410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5486401" y="3008312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5486400" y="3046413"/>
            <a:ext cx="14478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145" name="Group 96"/>
          <p:cNvGrpSpPr>
            <a:grpSpLocks/>
          </p:cNvGrpSpPr>
          <p:nvPr/>
        </p:nvGrpSpPr>
        <p:grpSpPr bwMode="auto">
          <a:xfrm>
            <a:off x="1651812" y="658785"/>
            <a:ext cx="6400800" cy="1219200"/>
            <a:chOff x="1981200" y="-76200"/>
            <a:chExt cx="6400800" cy="1219200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5157" name="Group 73"/>
            <p:cNvGrpSpPr>
              <a:grpSpLocks/>
            </p:cNvGrpSpPr>
            <p:nvPr/>
          </p:nvGrpSpPr>
          <p:grpSpPr bwMode="auto">
            <a:xfrm>
              <a:off x="5627680" y="-76200"/>
              <a:ext cx="620717" cy="1219200"/>
              <a:chOff x="6237449" y="0"/>
              <a:chExt cx="620491" cy="1219662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6237449" y="0"/>
                <a:ext cx="620485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6237454" y="573332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6270782" y="640005"/>
                <a:ext cx="35864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6096000" y="115887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762000" y="5264150"/>
            <a:ext cx="8686800" cy="1387475"/>
            <a:chOff x="152400" y="4730392"/>
            <a:chExt cx="8686800" cy="1387834"/>
          </a:xfrm>
        </p:grpSpPr>
        <p:grpSp>
          <p:nvGrpSpPr>
            <p:cNvPr id="5148" name="Group 67"/>
            <p:cNvGrpSpPr>
              <a:grpSpLocks/>
            </p:cNvGrpSpPr>
            <p:nvPr/>
          </p:nvGrpSpPr>
          <p:grpSpPr bwMode="auto">
            <a:xfrm>
              <a:off x="4800600" y="4730392"/>
              <a:ext cx="1143000" cy="1387834"/>
              <a:chOff x="4343400" y="3954959"/>
              <a:chExt cx="1143000" cy="124128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4343400" y="4648034"/>
                <a:ext cx="750888" cy="1421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4509752" y="3954959"/>
                <a:ext cx="901521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09752" y="4549914"/>
                <a:ext cx="976648" cy="646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5149" name="Group 57"/>
            <p:cNvGrpSpPr>
              <a:grpSpLocks/>
            </p:cNvGrpSpPr>
            <p:nvPr/>
          </p:nvGrpSpPr>
          <p:grpSpPr bwMode="auto">
            <a:xfrm>
              <a:off x="152400" y="5105374"/>
              <a:ext cx="8686800" cy="646357"/>
              <a:chOff x="152400" y="5105374"/>
              <a:chExt cx="8686800" cy="646357"/>
            </a:xfrm>
          </p:grpSpPr>
          <p:sp>
            <p:nvSpPr>
              <p:cNvPr id="2" name="TextBox 24"/>
              <p:cNvSpPr txBox="1">
                <a:spLocks noChangeArrowheads="1"/>
              </p:cNvSpPr>
              <p:nvPr/>
            </p:nvSpPr>
            <p:spPr bwMode="auto">
              <a:xfrm>
                <a:off x="152400" y="5105374"/>
                <a:ext cx="53340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Hay: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endParaRPr lang="en-US" sz="3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1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hình tròn</a:t>
                </a:r>
              </a:p>
            </p:txBody>
          </p:sp>
          <p:sp>
            <p:nvSpPr>
              <p:cNvPr id="75" name="Plus 74"/>
              <p:cNvSpPr/>
              <p:nvPr/>
            </p:nvSpPr>
            <p:spPr>
              <a:xfrm>
                <a:off x="4343400" y="5333798"/>
                <a:ext cx="304800" cy="341401"/>
              </a:xfrm>
              <a:prstGeom prst="mathPlus">
                <a:avLst/>
              </a:prstGeom>
              <a:solidFill>
                <a:srgbClr val="FFFFFF"/>
              </a:solid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971800" y="4495800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5656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36" grpId="0" animBg="1"/>
      <p:bldP spid="37" grpId="0" animBg="1"/>
      <p:bldP spid="38" grpId="0" animBg="1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102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4973302">
            <a:off x="2198688" y="2627312"/>
            <a:ext cx="7191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657600" y="4097338"/>
            <a:ext cx="1066800" cy="1600200"/>
            <a:chOff x="1728" y="1779"/>
            <a:chExt cx="1461" cy="1618"/>
          </a:xfrm>
        </p:grpSpPr>
        <p:pic>
          <p:nvPicPr>
            <p:cNvPr id="25867" name="Picture 5" descr="nu-hong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98" r="34935" b="40720"/>
            <a:stretch>
              <a:fillRect/>
            </a:stretch>
          </p:blipFill>
          <p:spPr bwMode="auto">
            <a:xfrm rot="1954742">
              <a:off x="2162" y="1779"/>
              <a:ext cx="367" cy="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868" name="Picture 6" descr="canhho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43" t="25870" r="65259"/>
            <a:stretch>
              <a:fillRect/>
            </a:stretch>
          </p:blipFill>
          <p:spPr bwMode="auto">
            <a:xfrm rot="1250707">
              <a:off x="1728" y="2197"/>
              <a:ext cx="60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869" name="Picture 7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722767">
              <a:off x="2377" y="2256"/>
              <a:ext cx="812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05" name="Picture 8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429000" y="3487738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9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806180">
            <a:off x="2125663" y="3432175"/>
            <a:ext cx="86995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0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2667000" y="2878138"/>
            <a:ext cx="7635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733800" y="51054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2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857625" y="3182938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3" descr="nu-ho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479360">
            <a:off x="1746250" y="31099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4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676400" y="3487738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1371600" y="46482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6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7402970">
            <a:off x="1221581" y="5276057"/>
            <a:ext cx="1177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7" descr="Laho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376490">
            <a:off x="2362200" y="4953000"/>
            <a:ext cx="121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971800" y="25146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6" name="Group 19"/>
          <p:cNvGrpSpPr>
            <a:grpSpLocks/>
          </p:cNvGrpSpPr>
          <p:nvPr/>
        </p:nvGrpSpPr>
        <p:grpSpPr bwMode="auto">
          <a:xfrm rot="3672648">
            <a:off x="4638675" y="3743325"/>
            <a:ext cx="293688" cy="274638"/>
            <a:chOff x="1510" y="81"/>
            <a:chExt cx="1914" cy="1853"/>
          </a:xfrm>
        </p:grpSpPr>
        <p:sp>
          <p:nvSpPr>
            <p:cNvPr id="25832" name="Freeform 2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2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2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2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2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2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2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Oval 2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0" name="Freeform 2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Oval 2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2" name="Oval 3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3" name="Oval 3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4" name="Oval 3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5" name="Oval 3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6" name="Oval 3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7" name="Oval 3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8" name="Oval 3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49" name="Oval 3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0" name="Oval 3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1" name="Oval 3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2" name="Oval 4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3" name="Oval 4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4" name="Oval 4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5" name="Oval 4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6" name="Oval 4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7" name="Oval 4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8" name="Oval 4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59" name="Oval 4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0" name="Oval 4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1" name="Oval 4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2" name="Oval 5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3" name="Oval 5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4" name="Oval 5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65" name="Freeform 5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66" name="Freeform 5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7" name="Group 55"/>
          <p:cNvGrpSpPr>
            <a:grpSpLocks/>
          </p:cNvGrpSpPr>
          <p:nvPr/>
        </p:nvGrpSpPr>
        <p:grpSpPr bwMode="auto">
          <a:xfrm rot="-1089515">
            <a:off x="4343400" y="2743200"/>
            <a:ext cx="369888" cy="401638"/>
            <a:chOff x="1510" y="81"/>
            <a:chExt cx="1914" cy="1853"/>
          </a:xfrm>
        </p:grpSpPr>
        <p:sp>
          <p:nvSpPr>
            <p:cNvPr id="25797" name="Freeform 56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8" name="Freeform 57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58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59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0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1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2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Oval 63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5" name="Freeform 64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Oval 65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7" name="Oval 66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8" name="Oval 67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9" name="Oval 68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0" name="Oval 69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1" name="Oval 70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2" name="Oval 71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3" name="Oval 72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4" name="Oval 73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5" name="Oval 74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6" name="Oval 75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7" name="Oval 76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8" name="Oval 77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19" name="Oval 78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0" name="Oval 79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1" name="Oval 80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2" name="Oval 81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3" name="Oval 82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4" name="Oval 83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5" name="Oval 84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6" name="Oval 85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7" name="Oval 86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8" name="Oval 87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29" name="Oval 88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30" name="Freeform 89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1" name="Freeform 90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8" name="Group 91"/>
          <p:cNvGrpSpPr>
            <a:grpSpLocks/>
          </p:cNvGrpSpPr>
          <p:nvPr/>
        </p:nvGrpSpPr>
        <p:grpSpPr bwMode="auto">
          <a:xfrm rot="4126140">
            <a:off x="2095500" y="2154238"/>
            <a:ext cx="381000" cy="304800"/>
            <a:chOff x="1510" y="81"/>
            <a:chExt cx="1914" cy="1853"/>
          </a:xfrm>
        </p:grpSpPr>
        <p:sp>
          <p:nvSpPr>
            <p:cNvPr id="25762" name="Freeform 92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93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94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95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96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97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98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Oval 99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0" name="Freeform 100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Oval 101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2" name="Oval 102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3" name="Oval 103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4" name="Oval 104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5" name="Oval 105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6" name="Oval 106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7" name="Oval 107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8" name="Oval 108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79" name="Oval 109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0" name="Oval 110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1" name="Oval 111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2" name="Oval 112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3" name="Oval 113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4" name="Oval 114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5" name="Oval 115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6" name="Oval 116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7" name="Oval 117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8" name="Oval 118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89" name="Oval 119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0" name="Oval 120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1" name="Oval 121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2" name="Oval 122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3" name="Oval 123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4" name="Oval 124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95" name="Freeform 125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126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9" name="Group 127"/>
          <p:cNvGrpSpPr>
            <a:grpSpLocks/>
          </p:cNvGrpSpPr>
          <p:nvPr/>
        </p:nvGrpSpPr>
        <p:grpSpPr bwMode="auto">
          <a:xfrm rot="5791198">
            <a:off x="990600" y="2039938"/>
            <a:ext cx="304800" cy="304800"/>
            <a:chOff x="1510" y="81"/>
            <a:chExt cx="1914" cy="1853"/>
          </a:xfrm>
        </p:grpSpPr>
        <p:sp>
          <p:nvSpPr>
            <p:cNvPr id="25727" name="Freeform 128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129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130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131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132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133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134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Oval 135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5" name="Freeform 136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F5F13D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Oval 137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7" name="Oval 138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8" name="Oval 139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39" name="Oval 140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0" name="Oval 141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1" name="Oval 142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2" name="Oval 143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3" name="Oval 144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4" name="Oval 145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5" name="Oval 146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6" name="Oval 147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7" name="Oval 148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8" name="Oval 149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49" name="Oval 150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0" name="Oval 151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1" name="Oval 152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2" name="Oval 153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3" name="Oval 154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4" name="Oval 155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5" name="Oval 156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6" name="Oval 157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7" name="Oval 158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8" name="Oval 159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59" name="Oval 160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0" name="Freeform 161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62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0" name="Group 163"/>
          <p:cNvGrpSpPr>
            <a:grpSpLocks/>
          </p:cNvGrpSpPr>
          <p:nvPr/>
        </p:nvGrpSpPr>
        <p:grpSpPr bwMode="auto">
          <a:xfrm rot="-3203817">
            <a:off x="3688556" y="2161382"/>
            <a:ext cx="280987" cy="190500"/>
            <a:chOff x="1510" y="81"/>
            <a:chExt cx="1914" cy="1853"/>
          </a:xfrm>
        </p:grpSpPr>
        <p:sp>
          <p:nvSpPr>
            <p:cNvPr id="25692" name="Freeform 164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65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66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67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68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69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70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Oval 171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Freeform 172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Oval 173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Oval 174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3" name="Oval 175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4" name="Oval 176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5" name="Oval 177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6" name="Oval 178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7" name="Oval 179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8" name="Oval 180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9" name="Oval 181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0" name="Oval 182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1" name="Oval 183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2" name="Oval 184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3" name="Oval 185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4" name="Oval 186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5" name="Oval 187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6" name="Oval 188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7" name="Oval 189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8" name="Oval 190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9" name="Oval 191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0" name="Oval 192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1" name="Oval 193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2" name="Oval 194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3" name="Oval 195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4" name="Oval 196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5" name="Freeform 197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198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21" name="Group 199"/>
          <p:cNvGrpSpPr>
            <a:grpSpLocks/>
          </p:cNvGrpSpPr>
          <p:nvPr/>
        </p:nvGrpSpPr>
        <p:grpSpPr bwMode="auto">
          <a:xfrm rot="-1276469">
            <a:off x="4343400" y="5334000"/>
            <a:ext cx="381000" cy="304800"/>
            <a:chOff x="1510" y="81"/>
            <a:chExt cx="1914" cy="1853"/>
          </a:xfrm>
        </p:grpSpPr>
        <p:sp>
          <p:nvSpPr>
            <p:cNvPr id="25657" name="Freeform 200"/>
            <p:cNvSpPr>
              <a:spLocks/>
            </p:cNvSpPr>
            <p:nvPr/>
          </p:nvSpPr>
          <p:spPr bwMode="auto">
            <a:xfrm rot="-314373">
              <a:off x="1510" y="270"/>
              <a:ext cx="912" cy="917"/>
            </a:xfrm>
            <a:custGeom>
              <a:avLst/>
              <a:gdLst>
                <a:gd name="T0" fmla="*/ 1 w 857"/>
                <a:gd name="T1" fmla="*/ 221 h 754"/>
                <a:gd name="T2" fmla="*/ 72 w 857"/>
                <a:gd name="T3" fmla="*/ 406 h 754"/>
                <a:gd name="T4" fmla="*/ 157 w 857"/>
                <a:gd name="T5" fmla="*/ 611 h 754"/>
                <a:gd name="T6" fmla="*/ 243 w 857"/>
                <a:gd name="T7" fmla="*/ 778 h 754"/>
                <a:gd name="T8" fmla="*/ 413 w 857"/>
                <a:gd name="T9" fmla="*/ 1000 h 754"/>
                <a:gd name="T10" fmla="*/ 910 w 857"/>
                <a:gd name="T11" fmla="*/ 815 h 754"/>
                <a:gd name="T12" fmla="*/ 895 w 857"/>
                <a:gd name="T13" fmla="*/ 370 h 754"/>
                <a:gd name="T14" fmla="*/ 740 w 857"/>
                <a:gd name="T15" fmla="*/ 55 h 754"/>
                <a:gd name="T16" fmla="*/ 597 w 857"/>
                <a:gd name="T17" fmla="*/ 0 h 754"/>
                <a:gd name="T18" fmla="*/ 172 w 857"/>
                <a:gd name="T19" fmla="*/ 18 h 754"/>
                <a:gd name="T20" fmla="*/ 101 w 857"/>
                <a:gd name="T21" fmla="*/ 36 h 754"/>
                <a:gd name="T22" fmla="*/ 30 w 857"/>
                <a:gd name="T23" fmla="*/ 129 h 754"/>
                <a:gd name="T24" fmla="*/ 1 w 857"/>
                <a:gd name="T25" fmla="*/ 221 h 7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7"/>
                <a:gd name="T40" fmla="*/ 0 h 754"/>
                <a:gd name="T41" fmla="*/ 857 w 857"/>
                <a:gd name="T42" fmla="*/ 754 h 7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7" h="754">
                  <a:moveTo>
                    <a:pt x="1" y="150"/>
                  </a:moveTo>
                  <a:cubicBezTo>
                    <a:pt x="17" y="196"/>
                    <a:pt x="37" y="235"/>
                    <a:pt x="64" y="275"/>
                  </a:cubicBezTo>
                  <a:cubicBezTo>
                    <a:pt x="81" y="339"/>
                    <a:pt x="112" y="358"/>
                    <a:pt x="139" y="413"/>
                  </a:cubicBezTo>
                  <a:cubicBezTo>
                    <a:pt x="163" y="460"/>
                    <a:pt x="176" y="486"/>
                    <a:pt x="214" y="526"/>
                  </a:cubicBezTo>
                  <a:cubicBezTo>
                    <a:pt x="241" y="602"/>
                    <a:pt x="289" y="650"/>
                    <a:pt x="365" y="676"/>
                  </a:cubicBezTo>
                  <a:cubicBezTo>
                    <a:pt x="857" y="659"/>
                    <a:pt x="666" y="754"/>
                    <a:pt x="803" y="551"/>
                  </a:cubicBezTo>
                  <a:cubicBezTo>
                    <a:pt x="799" y="451"/>
                    <a:pt x="800" y="350"/>
                    <a:pt x="790" y="250"/>
                  </a:cubicBezTo>
                  <a:cubicBezTo>
                    <a:pt x="782" y="169"/>
                    <a:pt x="727" y="74"/>
                    <a:pt x="653" y="37"/>
                  </a:cubicBezTo>
                  <a:cubicBezTo>
                    <a:pt x="615" y="18"/>
                    <a:pt x="567" y="13"/>
                    <a:pt x="527" y="0"/>
                  </a:cubicBezTo>
                  <a:cubicBezTo>
                    <a:pt x="402" y="4"/>
                    <a:pt x="277" y="5"/>
                    <a:pt x="152" y="12"/>
                  </a:cubicBezTo>
                  <a:cubicBezTo>
                    <a:pt x="131" y="13"/>
                    <a:pt x="108" y="14"/>
                    <a:pt x="89" y="25"/>
                  </a:cubicBezTo>
                  <a:cubicBezTo>
                    <a:pt x="63" y="40"/>
                    <a:pt x="51" y="71"/>
                    <a:pt x="26" y="87"/>
                  </a:cubicBezTo>
                  <a:cubicBezTo>
                    <a:pt x="0" y="167"/>
                    <a:pt x="1" y="190"/>
                    <a:pt x="1" y="150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01"/>
            <p:cNvSpPr>
              <a:spLocks/>
            </p:cNvSpPr>
            <p:nvPr/>
          </p:nvSpPr>
          <p:spPr bwMode="auto">
            <a:xfrm>
              <a:off x="1520" y="794"/>
              <a:ext cx="934" cy="1104"/>
            </a:xfrm>
            <a:custGeom>
              <a:avLst/>
              <a:gdLst>
                <a:gd name="T0" fmla="*/ 855 w 886"/>
                <a:gd name="T1" fmla="*/ 356 h 971"/>
                <a:gd name="T2" fmla="*/ 604 w 886"/>
                <a:gd name="T3" fmla="*/ 306 h 971"/>
                <a:gd name="T4" fmla="*/ 187 w 886"/>
                <a:gd name="T5" fmla="*/ 470 h 971"/>
                <a:gd name="T6" fmla="*/ 117 w 886"/>
                <a:gd name="T7" fmla="*/ 646 h 971"/>
                <a:gd name="T8" fmla="*/ 76 w 886"/>
                <a:gd name="T9" fmla="*/ 824 h 971"/>
                <a:gd name="T10" fmla="*/ 368 w 886"/>
                <a:gd name="T11" fmla="*/ 1149 h 971"/>
                <a:gd name="T12" fmla="*/ 409 w 886"/>
                <a:gd name="T13" fmla="*/ 1164 h 971"/>
                <a:gd name="T14" fmla="*/ 716 w 886"/>
                <a:gd name="T15" fmla="*/ 1117 h 971"/>
                <a:gd name="T16" fmla="*/ 785 w 886"/>
                <a:gd name="T17" fmla="*/ 1051 h 971"/>
                <a:gd name="T18" fmla="*/ 799 w 886"/>
                <a:gd name="T19" fmla="*/ 1003 h 971"/>
                <a:gd name="T20" fmla="*/ 826 w 886"/>
                <a:gd name="T21" fmla="*/ 954 h 971"/>
                <a:gd name="T22" fmla="*/ 869 w 886"/>
                <a:gd name="T23" fmla="*/ 323 h 971"/>
                <a:gd name="T24" fmla="*/ 882 w 886"/>
                <a:gd name="T25" fmla="*/ 209 h 971"/>
                <a:gd name="T26" fmla="*/ 938 w 886"/>
                <a:gd name="T27" fmla="*/ 32 h 971"/>
                <a:gd name="T28" fmla="*/ 985 w 886"/>
                <a:gd name="T29" fmla="*/ 107 h 9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6"/>
                <a:gd name="T46" fmla="*/ 0 h 971"/>
                <a:gd name="T47" fmla="*/ 886 w 886"/>
                <a:gd name="T48" fmla="*/ 971 h 9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6" h="971">
                  <a:moveTo>
                    <a:pt x="769" y="275"/>
                  </a:moveTo>
                  <a:cubicBezTo>
                    <a:pt x="683" y="266"/>
                    <a:pt x="625" y="254"/>
                    <a:pt x="544" y="237"/>
                  </a:cubicBezTo>
                  <a:cubicBezTo>
                    <a:pt x="345" y="247"/>
                    <a:pt x="268" y="211"/>
                    <a:pt x="168" y="363"/>
                  </a:cubicBezTo>
                  <a:cubicBezTo>
                    <a:pt x="149" y="420"/>
                    <a:pt x="146" y="460"/>
                    <a:pt x="105" y="500"/>
                  </a:cubicBezTo>
                  <a:cubicBezTo>
                    <a:pt x="91" y="545"/>
                    <a:pt x="68" y="638"/>
                    <a:pt x="68" y="638"/>
                  </a:cubicBezTo>
                  <a:cubicBezTo>
                    <a:pt x="85" y="971"/>
                    <a:pt x="0" y="860"/>
                    <a:pt x="331" y="889"/>
                  </a:cubicBezTo>
                  <a:cubicBezTo>
                    <a:pt x="344" y="890"/>
                    <a:pt x="356" y="897"/>
                    <a:pt x="368" y="901"/>
                  </a:cubicBezTo>
                  <a:cubicBezTo>
                    <a:pt x="517" y="892"/>
                    <a:pt x="537" y="898"/>
                    <a:pt x="644" y="864"/>
                  </a:cubicBezTo>
                  <a:cubicBezTo>
                    <a:pt x="663" y="845"/>
                    <a:pt x="690" y="834"/>
                    <a:pt x="707" y="813"/>
                  </a:cubicBezTo>
                  <a:cubicBezTo>
                    <a:pt x="715" y="803"/>
                    <a:pt x="713" y="788"/>
                    <a:pt x="719" y="776"/>
                  </a:cubicBezTo>
                  <a:cubicBezTo>
                    <a:pt x="726" y="762"/>
                    <a:pt x="736" y="751"/>
                    <a:pt x="744" y="738"/>
                  </a:cubicBezTo>
                  <a:cubicBezTo>
                    <a:pt x="786" y="578"/>
                    <a:pt x="728" y="407"/>
                    <a:pt x="782" y="250"/>
                  </a:cubicBezTo>
                  <a:cubicBezTo>
                    <a:pt x="786" y="221"/>
                    <a:pt x="783" y="190"/>
                    <a:pt x="794" y="162"/>
                  </a:cubicBezTo>
                  <a:cubicBezTo>
                    <a:pt x="855" y="0"/>
                    <a:pt x="844" y="165"/>
                    <a:pt x="844" y="25"/>
                  </a:cubicBezTo>
                  <a:lnTo>
                    <a:pt x="886" y="83"/>
                  </a:ln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02"/>
            <p:cNvSpPr>
              <a:spLocks/>
            </p:cNvSpPr>
            <p:nvPr/>
          </p:nvSpPr>
          <p:spPr bwMode="auto">
            <a:xfrm>
              <a:off x="2329" y="790"/>
              <a:ext cx="298" cy="783"/>
            </a:xfrm>
            <a:custGeom>
              <a:avLst/>
              <a:gdLst>
                <a:gd name="T0" fmla="*/ 61 w 298"/>
                <a:gd name="T1" fmla="*/ 347 h 783"/>
                <a:gd name="T2" fmla="*/ 73 w 298"/>
                <a:gd name="T3" fmla="*/ 172 h 783"/>
                <a:gd name="T4" fmla="*/ 186 w 298"/>
                <a:gd name="T5" fmla="*/ 21 h 783"/>
                <a:gd name="T6" fmla="*/ 236 w 298"/>
                <a:gd name="T7" fmla="*/ 147 h 783"/>
                <a:gd name="T8" fmla="*/ 286 w 298"/>
                <a:gd name="T9" fmla="*/ 159 h 783"/>
                <a:gd name="T10" fmla="*/ 298 w 298"/>
                <a:gd name="T11" fmla="*/ 197 h 783"/>
                <a:gd name="T12" fmla="*/ 223 w 298"/>
                <a:gd name="T13" fmla="*/ 21 h 783"/>
                <a:gd name="T14" fmla="*/ 198 w 298"/>
                <a:gd name="T15" fmla="*/ 59 h 783"/>
                <a:gd name="T16" fmla="*/ 211 w 298"/>
                <a:gd name="T17" fmla="*/ 21 h 783"/>
                <a:gd name="T18" fmla="*/ 236 w 298"/>
                <a:gd name="T19" fmla="*/ 59 h 783"/>
                <a:gd name="T20" fmla="*/ 273 w 298"/>
                <a:gd name="T21" fmla="*/ 72 h 783"/>
                <a:gd name="T22" fmla="*/ 261 w 298"/>
                <a:gd name="T23" fmla="*/ 622 h 783"/>
                <a:gd name="T24" fmla="*/ 198 w 298"/>
                <a:gd name="T25" fmla="*/ 710 h 783"/>
                <a:gd name="T26" fmla="*/ 61 w 298"/>
                <a:gd name="T27" fmla="*/ 723 h 783"/>
                <a:gd name="T28" fmla="*/ 36 w 298"/>
                <a:gd name="T29" fmla="*/ 572 h 783"/>
                <a:gd name="T30" fmla="*/ 123 w 298"/>
                <a:gd name="T31" fmla="*/ 172 h 783"/>
                <a:gd name="T32" fmla="*/ 148 w 298"/>
                <a:gd name="T33" fmla="*/ 134 h 783"/>
                <a:gd name="T34" fmla="*/ 161 w 298"/>
                <a:gd name="T35" fmla="*/ 97 h 7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8"/>
                <a:gd name="T55" fmla="*/ 0 h 783"/>
                <a:gd name="T56" fmla="*/ 298 w 298"/>
                <a:gd name="T57" fmla="*/ 783 h 78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8" h="783">
                  <a:moveTo>
                    <a:pt x="61" y="347"/>
                  </a:moveTo>
                  <a:cubicBezTo>
                    <a:pt x="65" y="289"/>
                    <a:pt x="59" y="229"/>
                    <a:pt x="73" y="172"/>
                  </a:cubicBezTo>
                  <a:cubicBezTo>
                    <a:pt x="85" y="124"/>
                    <a:pt x="149" y="58"/>
                    <a:pt x="186" y="21"/>
                  </a:cubicBezTo>
                  <a:cubicBezTo>
                    <a:pt x="279" y="54"/>
                    <a:pt x="162" y="0"/>
                    <a:pt x="236" y="147"/>
                  </a:cubicBezTo>
                  <a:cubicBezTo>
                    <a:pt x="244" y="162"/>
                    <a:pt x="269" y="155"/>
                    <a:pt x="286" y="159"/>
                  </a:cubicBezTo>
                  <a:cubicBezTo>
                    <a:pt x="290" y="172"/>
                    <a:pt x="298" y="210"/>
                    <a:pt x="298" y="197"/>
                  </a:cubicBezTo>
                  <a:cubicBezTo>
                    <a:pt x="298" y="120"/>
                    <a:pt x="285" y="62"/>
                    <a:pt x="223" y="21"/>
                  </a:cubicBezTo>
                  <a:cubicBezTo>
                    <a:pt x="215" y="34"/>
                    <a:pt x="213" y="59"/>
                    <a:pt x="198" y="59"/>
                  </a:cubicBezTo>
                  <a:cubicBezTo>
                    <a:pt x="185" y="59"/>
                    <a:pt x="198" y="21"/>
                    <a:pt x="211" y="21"/>
                  </a:cubicBezTo>
                  <a:cubicBezTo>
                    <a:pt x="226" y="21"/>
                    <a:pt x="224" y="49"/>
                    <a:pt x="236" y="59"/>
                  </a:cubicBezTo>
                  <a:cubicBezTo>
                    <a:pt x="246" y="67"/>
                    <a:pt x="261" y="68"/>
                    <a:pt x="273" y="72"/>
                  </a:cubicBezTo>
                  <a:cubicBezTo>
                    <a:pt x="269" y="255"/>
                    <a:pt x="272" y="439"/>
                    <a:pt x="261" y="622"/>
                  </a:cubicBezTo>
                  <a:cubicBezTo>
                    <a:pt x="256" y="703"/>
                    <a:pt x="249" y="694"/>
                    <a:pt x="198" y="710"/>
                  </a:cubicBezTo>
                  <a:cubicBezTo>
                    <a:pt x="164" y="733"/>
                    <a:pt x="107" y="783"/>
                    <a:pt x="61" y="723"/>
                  </a:cubicBezTo>
                  <a:cubicBezTo>
                    <a:pt x="30" y="683"/>
                    <a:pt x="36" y="572"/>
                    <a:pt x="36" y="572"/>
                  </a:cubicBezTo>
                  <a:cubicBezTo>
                    <a:pt x="41" y="450"/>
                    <a:pt x="0" y="255"/>
                    <a:pt x="123" y="172"/>
                  </a:cubicBezTo>
                  <a:cubicBezTo>
                    <a:pt x="131" y="159"/>
                    <a:pt x="141" y="148"/>
                    <a:pt x="148" y="134"/>
                  </a:cubicBezTo>
                  <a:cubicBezTo>
                    <a:pt x="154" y="122"/>
                    <a:pt x="161" y="97"/>
                    <a:pt x="161" y="9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03"/>
            <p:cNvSpPr>
              <a:spLocks/>
            </p:cNvSpPr>
            <p:nvPr/>
          </p:nvSpPr>
          <p:spPr bwMode="auto">
            <a:xfrm>
              <a:off x="2570" y="410"/>
              <a:ext cx="828" cy="933"/>
            </a:xfrm>
            <a:custGeom>
              <a:avLst/>
              <a:gdLst>
                <a:gd name="T0" fmla="*/ 2 w 828"/>
                <a:gd name="T1" fmla="*/ 454 h 933"/>
                <a:gd name="T2" fmla="*/ 27 w 828"/>
                <a:gd name="T3" fmla="*/ 416 h 933"/>
                <a:gd name="T4" fmla="*/ 65 w 828"/>
                <a:gd name="T5" fmla="*/ 391 h 933"/>
                <a:gd name="T6" fmla="*/ 102 w 828"/>
                <a:gd name="T7" fmla="*/ 228 h 933"/>
                <a:gd name="T8" fmla="*/ 240 w 828"/>
                <a:gd name="T9" fmla="*/ 115 h 933"/>
                <a:gd name="T10" fmla="*/ 365 w 828"/>
                <a:gd name="T11" fmla="*/ 15 h 933"/>
                <a:gd name="T12" fmla="*/ 403 w 828"/>
                <a:gd name="T13" fmla="*/ 3 h 933"/>
                <a:gd name="T14" fmla="*/ 578 w 828"/>
                <a:gd name="T15" fmla="*/ 15 h 933"/>
                <a:gd name="T16" fmla="*/ 590 w 828"/>
                <a:gd name="T17" fmla="*/ 53 h 933"/>
                <a:gd name="T18" fmla="*/ 691 w 828"/>
                <a:gd name="T19" fmla="*/ 65 h 933"/>
                <a:gd name="T20" fmla="*/ 791 w 828"/>
                <a:gd name="T21" fmla="*/ 141 h 933"/>
                <a:gd name="T22" fmla="*/ 803 w 828"/>
                <a:gd name="T23" fmla="*/ 391 h 933"/>
                <a:gd name="T24" fmla="*/ 828 w 828"/>
                <a:gd name="T25" fmla="*/ 429 h 933"/>
                <a:gd name="T26" fmla="*/ 791 w 828"/>
                <a:gd name="T27" fmla="*/ 742 h 933"/>
                <a:gd name="T28" fmla="*/ 2 w 828"/>
                <a:gd name="T29" fmla="*/ 591 h 933"/>
                <a:gd name="T30" fmla="*/ 14 w 828"/>
                <a:gd name="T31" fmla="*/ 466 h 933"/>
                <a:gd name="T32" fmla="*/ 52 w 828"/>
                <a:gd name="T33" fmla="*/ 454 h 933"/>
                <a:gd name="T34" fmla="*/ 2 w 828"/>
                <a:gd name="T35" fmla="*/ 454 h 9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8"/>
                <a:gd name="T55" fmla="*/ 0 h 933"/>
                <a:gd name="T56" fmla="*/ 828 w 828"/>
                <a:gd name="T57" fmla="*/ 933 h 9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8" h="933">
                  <a:moveTo>
                    <a:pt x="2" y="454"/>
                  </a:moveTo>
                  <a:cubicBezTo>
                    <a:pt x="10" y="441"/>
                    <a:pt x="16" y="427"/>
                    <a:pt x="27" y="416"/>
                  </a:cubicBezTo>
                  <a:cubicBezTo>
                    <a:pt x="38" y="405"/>
                    <a:pt x="60" y="405"/>
                    <a:pt x="65" y="391"/>
                  </a:cubicBezTo>
                  <a:cubicBezTo>
                    <a:pt x="94" y="304"/>
                    <a:pt x="48" y="282"/>
                    <a:pt x="102" y="228"/>
                  </a:cubicBezTo>
                  <a:cubicBezTo>
                    <a:pt x="144" y="186"/>
                    <a:pt x="199" y="158"/>
                    <a:pt x="240" y="115"/>
                  </a:cubicBezTo>
                  <a:cubicBezTo>
                    <a:pt x="263" y="45"/>
                    <a:pt x="295" y="38"/>
                    <a:pt x="365" y="15"/>
                  </a:cubicBezTo>
                  <a:cubicBezTo>
                    <a:pt x="378" y="11"/>
                    <a:pt x="403" y="3"/>
                    <a:pt x="403" y="3"/>
                  </a:cubicBezTo>
                  <a:cubicBezTo>
                    <a:pt x="461" y="7"/>
                    <a:pt x="522" y="0"/>
                    <a:pt x="578" y="15"/>
                  </a:cubicBezTo>
                  <a:cubicBezTo>
                    <a:pt x="591" y="18"/>
                    <a:pt x="578" y="48"/>
                    <a:pt x="590" y="53"/>
                  </a:cubicBezTo>
                  <a:cubicBezTo>
                    <a:pt x="621" y="67"/>
                    <a:pt x="657" y="61"/>
                    <a:pt x="691" y="65"/>
                  </a:cubicBezTo>
                  <a:cubicBezTo>
                    <a:pt x="725" y="116"/>
                    <a:pt x="742" y="107"/>
                    <a:pt x="791" y="141"/>
                  </a:cubicBezTo>
                  <a:cubicBezTo>
                    <a:pt x="795" y="224"/>
                    <a:pt x="792" y="308"/>
                    <a:pt x="803" y="391"/>
                  </a:cubicBezTo>
                  <a:cubicBezTo>
                    <a:pt x="805" y="406"/>
                    <a:pt x="828" y="414"/>
                    <a:pt x="828" y="429"/>
                  </a:cubicBezTo>
                  <a:cubicBezTo>
                    <a:pt x="828" y="634"/>
                    <a:pt x="827" y="628"/>
                    <a:pt x="791" y="742"/>
                  </a:cubicBezTo>
                  <a:cubicBezTo>
                    <a:pt x="193" y="731"/>
                    <a:pt x="110" y="933"/>
                    <a:pt x="2" y="591"/>
                  </a:cubicBezTo>
                  <a:cubicBezTo>
                    <a:pt x="6" y="549"/>
                    <a:pt x="0" y="505"/>
                    <a:pt x="14" y="466"/>
                  </a:cubicBezTo>
                  <a:cubicBezTo>
                    <a:pt x="19" y="454"/>
                    <a:pt x="61" y="463"/>
                    <a:pt x="52" y="454"/>
                  </a:cubicBezTo>
                  <a:cubicBezTo>
                    <a:pt x="40" y="442"/>
                    <a:pt x="19" y="454"/>
                    <a:pt x="2" y="454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04"/>
            <p:cNvSpPr>
              <a:spLocks/>
            </p:cNvSpPr>
            <p:nvPr/>
          </p:nvSpPr>
          <p:spPr bwMode="auto">
            <a:xfrm>
              <a:off x="2374" y="1005"/>
              <a:ext cx="212" cy="89"/>
            </a:xfrm>
            <a:custGeom>
              <a:avLst/>
              <a:gdLst>
                <a:gd name="T0" fmla="*/ 0 w 212"/>
                <a:gd name="T1" fmla="*/ 0 h 89"/>
                <a:gd name="T2" fmla="*/ 212 w 212"/>
                <a:gd name="T3" fmla="*/ 37 h 89"/>
                <a:gd name="T4" fmla="*/ 0 60000 65536"/>
                <a:gd name="T5" fmla="*/ 0 60000 65536"/>
                <a:gd name="T6" fmla="*/ 0 w 212"/>
                <a:gd name="T7" fmla="*/ 0 h 89"/>
                <a:gd name="T8" fmla="*/ 212 w 212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" h="89">
                  <a:moveTo>
                    <a:pt x="0" y="0"/>
                  </a:moveTo>
                  <a:cubicBezTo>
                    <a:pt x="60" y="89"/>
                    <a:pt x="10" y="37"/>
                    <a:pt x="212" y="37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05"/>
            <p:cNvSpPr>
              <a:spLocks/>
            </p:cNvSpPr>
            <p:nvPr/>
          </p:nvSpPr>
          <p:spPr bwMode="auto">
            <a:xfrm>
              <a:off x="2352" y="1150"/>
              <a:ext cx="238" cy="32"/>
            </a:xfrm>
            <a:custGeom>
              <a:avLst/>
              <a:gdLst>
                <a:gd name="T0" fmla="*/ 0 w 238"/>
                <a:gd name="T1" fmla="*/ 0 h 32"/>
                <a:gd name="T2" fmla="*/ 238 w 238"/>
                <a:gd name="T3" fmla="*/ 12 h 32"/>
                <a:gd name="T4" fmla="*/ 0 60000 65536"/>
                <a:gd name="T5" fmla="*/ 0 60000 65536"/>
                <a:gd name="T6" fmla="*/ 0 w 238"/>
                <a:gd name="T7" fmla="*/ 0 h 32"/>
                <a:gd name="T8" fmla="*/ 238 w 238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32">
                  <a:moveTo>
                    <a:pt x="0" y="0"/>
                  </a:moveTo>
                  <a:cubicBezTo>
                    <a:pt x="102" y="32"/>
                    <a:pt x="25" y="12"/>
                    <a:pt x="238" y="12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06"/>
            <p:cNvSpPr>
              <a:spLocks/>
            </p:cNvSpPr>
            <p:nvPr/>
          </p:nvSpPr>
          <p:spPr bwMode="auto">
            <a:xfrm>
              <a:off x="2352" y="1412"/>
              <a:ext cx="238" cy="1"/>
            </a:xfrm>
            <a:custGeom>
              <a:avLst/>
              <a:gdLst>
                <a:gd name="T0" fmla="*/ 0 w 238"/>
                <a:gd name="T1" fmla="*/ 0 h 1"/>
                <a:gd name="T2" fmla="*/ 238 w 238"/>
                <a:gd name="T3" fmla="*/ 0 h 1"/>
                <a:gd name="T4" fmla="*/ 0 60000 65536"/>
                <a:gd name="T5" fmla="*/ 0 60000 65536"/>
                <a:gd name="T6" fmla="*/ 0 w 238"/>
                <a:gd name="T7" fmla="*/ 0 h 1"/>
                <a:gd name="T8" fmla="*/ 238 w 2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8" h="1">
                  <a:moveTo>
                    <a:pt x="0" y="0"/>
                  </a:moveTo>
                  <a:cubicBezTo>
                    <a:pt x="79" y="0"/>
                    <a:pt x="159" y="0"/>
                    <a:pt x="238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Oval 207"/>
            <p:cNvSpPr>
              <a:spLocks noChangeArrowheads="1"/>
            </p:cNvSpPr>
            <p:nvPr/>
          </p:nvSpPr>
          <p:spPr bwMode="auto">
            <a:xfrm>
              <a:off x="2400" y="609"/>
              <a:ext cx="240" cy="28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Freeform 208"/>
            <p:cNvSpPr>
              <a:spLocks/>
            </p:cNvSpPr>
            <p:nvPr/>
          </p:nvSpPr>
          <p:spPr bwMode="auto">
            <a:xfrm>
              <a:off x="2586" y="1094"/>
              <a:ext cx="838" cy="840"/>
            </a:xfrm>
            <a:custGeom>
              <a:avLst/>
              <a:gdLst>
                <a:gd name="T0" fmla="*/ 4 w 838"/>
                <a:gd name="T1" fmla="*/ 68 h 840"/>
                <a:gd name="T2" fmla="*/ 16 w 838"/>
                <a:gd name="T3" fmla="*/ 644 h 840"/>
                <a:gd name="T4" fmla="*/ 129 w 838"/>
                <a:gd name="T5" fmla="*/ 694 h 840"/>
                <a:gd name="T6" fmla="*/ 167 w 838"/>
                <a:gd name="T7" fmla="*/ 707 h 840"/>
                <a:gd name="T8" fmla="*/ 542 w 838"/>
                <a:gd name="T9" fmla="*/ 757 h 840"/>
                <a:gd name="T10" fmla="*/ 693 w 838"/>
                <a:gd name="T11" fmla="*/ 719 h 840"/>
                <a:gd name="T12" fmla="*/ 768 w 838"/>
                <a:gd name="T13" fmla="*/ 694 h 840"/>
                <a:gd name="T14" fmla="*/ 780 w 838"/>
                <a:gd name="T15" fmla="*/ 606 h 840"/>
                <a:gd name="T16" fmla="*/ 818 w 838"/>
                <a:gd name="T17" fmla="*/ 594 h 840"/>
                <a:gd name="T18" fmla="*/ 780 w 838"/>
                <a:gd name="T19" fmla="*/ 344 h 840"/>
                <a:gd name="T20" fmla="*/ 755 w 838"/>
                <a:gd name="T21" fmla="*/ 268 h 840"/>
                <a:gd name="T22" fmla="*/ 743 w 838"/>
                <a:gd name="T23" fmla="*/ 231 h 840"/>
                <a:gd name="T24" fmla="*/ 455 w 838"/>
                <a:gd name="T25" fmla="*/ 156 h 840"/>
                <a:gd name="T26" fmla="*/ 79 w 838"/>
                <a:gd name="T27" fmla="*/ 81 h 840"/>
                <a:gd name="T28" fmla="*/ 41 w 838"/>
                <a:gd name="T29" fmla="*/ 68 h 840"/>
                <a:gd name="T30" fmla="*/ 4 w 838"/>
                <a:gd name="T31" fmla="*/ 68 h 8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8"/>
                <a:gd name="T49" fmla="*/ 0 h 840"/>
                <a:gd name="T50" fmla="*/ 838 w 838"/>
                <a:gd name="T51" fmla="*/ 840 h 8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8" h="840">
                  <a:moveTo>
                    <a:pt x="4" y="68"/>
                  </a:moveTo>
                  <a:cubicBezTo>
                    <a:pt x="8" y="260"/>
                    <a:pt x="0" y="453"/>
                    <a:pt x="16" y="644"/>
                  </a:cubicBezTo>
                  <a:cubicBezTo>
                    <a:pt x="17" y="662"/>
                    <a:pt x="95" y="683"/>
                    <a:pt x="129" y="694"/>
                  </a:cubicBezTo>
                  <a:cubicBezTo>
                    <a:pt x="142" y="698"/>
                    <a:pt x="167" y="707"/>
                    <a:pt x="167" y="707"/>
                  </a:cubicBezTo>
                  <a:cubicBezTo>
                    <a:pt x="257" y="840"/>
                    <a:pt x="343" y="765"/>
                    <a:pt x="542" y="757"/>
                  </a:cubicBezTo>
                  <a:cubicBezTo>
                    <a:pt x="785" y="729"/>
                    <a:pt x="577" y="770"/>
                    <a:pt x="693" y="719"/>
                  </a:cubicBezTo>
                  <a:cubicBezTo>
                    <a:pt x="717" y="708"/>
                    <a:pt x="768" y="694"/>
                    <a:pt x="768" y="694"/>
                  </a:cubicBezTo>
                  <a:cubicBezTo>
                    <a:pt x="772" y="665"/>
                    <a:pt x="767" y="632"/>
                    <a:pt x="780" y="606"/>
                  </a:cubicBezTo>
                  <a:cubicBezTo>
                    <a:pt x="786" y="594"/>
                    <a:pt x="817" y="607"/>
                    <a:pt x="818" y="594"/>
                  </a:cubicBezTo>
                  <a:cubicBezTo>
                    <a:pt x="838" y="416"/>
                    <a:pt x="838" y="430"/>
                    <a:pt x="780" y="344"/>
                  </a:cubicBezTo>
                  <a:cubicBezTo>
                    <a:pt x="772" y="319"/>
                    <a:pt x="763" y="293"/>
                    <a:pt x="755" y="268"/>
                  </a:cubicBezTo>
                  <a:cubicBezTo>
                    <a:pt x="751" y="256"/>
                    <a:pt x="755" y="235"/>
                    <a:pt x="743" y="231"/>
                  </a:cubicBezTo>
                  <a:cubicBezTo>
                    <a:pt x="643" y="198"/>
                    <a:pt x="560" y="169"/>
                    <a:pt x="455" y="156"/>
                  </a:cubicBezTo>
                  <a:cubicBezTo>
                    <a:pt x="335" y="115"/>
                    <a:pt x="205" y="94"/>
                    <a:pt x="79" y="81"/>
                  </a:cubicBezTo>
                  <a:cubicBezTo>
                    <a:pt x="66" y="77"/>
                    <a:pt x="51" y="76"/>
                    <a:pt x="41" y="68"/>
                  </a:cubicBezTo>
                  <a:cubicBezTo>
                    <a:pt x="3" y="37"/>
                    <a:pt x="26" y="0"/>
                    <a:pt x="4" y="68"/>
                  </a:cubicBezTo>
                  <a:close/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Oval 209"/>
            <p:cNvSpPr>
              <a:spLocks noChangeArrowheads="1"/>
            </p:cNvSpPr>
            <p:nvPr/>
          </p:nvSpPr>
          <p:spPr bwMode="auto">
            <a:xfrm>
              <a:off x="1862" y="75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7" name="Oval 210"/>
            <p:cNvSpPr>
              <a:spLocks noChangeArrowheads="1"/>
            </p:cNvSpPr>
            <p:nvPr/>
          </p:nvSpPr>
          <p:spPr bwMode="auto">
            <a:xfrm>
              <a:off x="1849" y="75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Oval 211"/>
            <p:cNvSpPr>
              <a:spLocks noChangeArrowheads="1"/>
            </p:cNvSpPr>
            <p:nvPr/>
          </p:nvSpPr>
          <p:spPr bwMode="auto">
            <a:xfrm>
              <a:off x="1622" y="4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9" name="Oval 212"/>
            <p:cNvSpPr>
              <a:spLocks noChangeArrowheads="1"/>
            </p:cNvSpPr>
            <p:nvPr/>
          </p:nvSpPr>
          <p:spPr bwMode="auto">
            <a:xfrm>
              <a:off x="1670" y="4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Oval 213"/>
            <p:cNvSpPr>
              <a:spLocks noChangeArrowheads="1"/>
            </p:cNvSpPr>
            <p:nvPr/>
          </p:nvSpPr>
          <p:spPr bwMode="auto">
            <a:xfrm>
              <a:off x="3120" y="912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1" name="Oval 214"/>
            <p:cNvSpPr>
              <a:spLocks noChangeArrowheads="1"/>
            </p:cNvSpPr>
            <p:nvPr/>
          </p:nvSpPr>
          <p:spPr bwMode="auto">
            <a:xfrm>
              <a:off x="3216" y="89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Oval 215"/>
            <p:cNvSpPr>
              <a:spLocks noChangeArrowheads="1"/>
            </p:cNvSpPr>
            <p:nvPr/>
          </p:nvSpPr>
          <p:spPr bwMode="auto">
            <a:xfrm>
              <a:off x="1686" y="152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3" name="Oval 216"/>
            <p:cNvSpPr>
              <a:spLocks noChangeArrowheads="1"/>
            </p:cNvSpPr>
            <p:nvPr/>
          </p:nvSpPr>
          <p:spPr bwMode="auto">
            <a:xfrm>
              <a:off x="1734" y="1525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4" name="Oval 217"/>
            <p:cNvSpPr>
              <a:spLocks noChangeArrowheads="1"/>
            </p:cNvSpPr>
            <p:nvPr/>
          </p:nvSpPr>
          <p:spPr bwMode="auto">
            <a:xfrm>
              <a:off x="1798" y="120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Oval 218"/>
            <p:cNvSpPr>
              <a:spLocks noChangeArrowheads="1"/>
            </p:cNvSpPr>
            <p:nvPr/>
          </p:nvSpPr>
          <p:spPr bwMode="auto">
            <a:xfrm>
              <a:off x="1895" y="123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Oval 219"/>
            <p:cNvSpPr>
              <a:spLocks noChangeArrowheads="1"/>
            </p:cNvSpPr>
            <p:nvPr/>
          </p:nvSpPr>
          <p:spPr bwMode="auto">
            <a:xfrm>
              <a:off x="3088" y="509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Oval 220"/>
            <p:cNvSpPr>
              <a:spLocks noChangeArrowheads="1"/>
            </p:cNvSpPr>
            <p:nvPr/>
          </p:nvSpPr>
          <p:spPr bwMode="auto">
            <a:xfrm>
              <a:off x="3152" y="51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Oval 221"/>
            <p:cNvSpPr>
              <a:spLocks noChangeArrowheads="1"/>
            </p:cNvSpPr>
            <p:nvPr/>
          </p:nvSpPr>
          <p:spPr bwMode="auto">
            <a:xfrm>
              <a:off x="3072" y="1281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Oval 222"/>
            <p:cNvSpPr>
              <a:spLocks noChangeArrowheads="1"/>
            </p:cNvSpPr>
            <p:nvPr/>
          </p:nvSpPr>
          <p:spPr bwMode="auto">
            <a:xfrm>
              <a:off x="3120" y="1281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Oval 223"/>
            <p:cNvSpPr>
              <a:spLocks noChangeArrowheads="1"/>
            </p:cNvSpPr>
            <p:nvPr/>
          </p:nvSpPr>
          <p:spPr bwMode="auto">
            <a:xfrm>
              <a:off x="3072" y="161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Oval 224"/>
            <p:cNvSpPr>
              <a:spLocks noChangeArrowheads="1"/>
            </p:cNvSpPr>
            <p:nvPr/>
          </p:nvSpPr>
          <p:spPr bwMode="auto">
            <a:xfrm>
              <a:off x="3120" y="161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2" name="Oval 225"/>
            <p:cNvSpPr>
              <a:spLocks noChangeArrowheads="1"/>
            </p:cNvSpPr>
            <p:nvPr/>
          </p:nvSpPr>
          <p:spPr bwMode="auto">
            <a:xfrm>
              <a:off x="2717" y="758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Oval 226"/>
            <p:cNvSpPr>
              <a:spLocks noChangeArrowheads="1"/>
            </p:cNvSpPr>
            <p:nvPr/>
          </p:nvSpPr>
          <p:spPr bwMode="auto">
            <a:xfrm>
              <a:off x="2813" y="752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Oval 227"/>
            <p:cNvSpPr>
              <a:spLocks noChangeArrowheads="1"/>
            </p:cNvSpPr>
            <p:nvPr/>
          </p:nvSpPr>
          <p:spPr bwMode="auto">
            <a:xfrm>
              <a:off x="2784" y="1377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Oval 228"/>
            <p:cNvSpPr>
              <a:spLocks noChangeArrowheads="1"/>
            </p:cNvSpPr>
            <p:nvPr/>
          </p:nvSpPr>
          <p:spPr bwMode="auto">
            <a:xfrm>
              <a:off x="2832" y="1377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6" name="Oval 229"/>
            <p:cNvSpPr>
              <a:spLocks noChangeArrowheads="1"/>
            </p:cNvSpPr>
            <p:nvPr/>
          </p:nvSpPr>
          <p:spPr bwMode="auto">
            <a:xfrm>
              <a:off x="2054" y="565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7" name="Oval 230"/>
            <p:cNvSpPr>
              <a:spLocks noChangeArrowheads="1"/>
            </p:cNvSpPr>
            <p:nvPr/>
          </p:nvSpPr>
          <p:spPr bwMode="auto">
            <a:xfrm>
              <a:off x="2102" y="613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8" name="Oval 231"/>
            <p:cNvSpPr>
              <a:spLocks noChangeArrowheads="1"/>
            </p:cNvSpPr>
            <p:nvPr/>
          </p:nvSpPr>
          <p:spPr bwMode="auto">
            <a:xfrm>
              <a:off x="1942" y="1440"/>
              <a:ext cx="192" cy="192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9" name="Oval 232"/>
            <p:cNvSpPr>
              <a:spLocks noChangeArrowheads="1"/>
            </p:cNvSpPr>
            <p:nvPr/>
          </p:nvSpPr>
          <p:spPr bwMode="auto">
            <a:xfrm>
              <a:off x="2022" y="1429"/>
              <a:ext cx="96" cy="14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90" name="Freeform 233"/>
            <p:cNvSpPr>
              <a:spLocks/>
            </p:cNvSpPr>
            <p:nvPr/>
          </p:nvSpPr>
          <p:spPr bwMode="auto">
            <a:xfrm>
              <a:off x="2580" y="225"/>
              <a:ext cx="434" cy="424"/>
            </a:xfrm>
            <a:custGeom>
              <a:avLst/>
              <a:gdLst>
                <a:gd name="T0" fmla="*/ 0 w 468"/>
                <a:gd name="T1" fmla="*/ 427 h 421"/>
                <a:gd name="T2" fmla="*/ 10 w 468"/>
                <a:gd name="T3" fmla="*/ 160 h 421"/>
                <a:gd name="T4" fmla="*/ 150 w 468"/>
                <a:gd name="T5" fmla="*/ 32 h 421"/>
                <a:gd name="T6" fmla="*/ 324 w 468"/>
                <a:gd name="T7" fmla="*/ 45 h 421"/>
                <a:gd name="T8" fmla="*/ 334 w 468"/>
                <a:gd name="T9" fmla="*/ 85 h 421"/>
                <a:gd name="T10" fmla="*/ 398 w 468"/>
                <a:gd name="T11" fmla="*/ 70 h 421"/>
                <a:gd name="T12" fmla="*/ 334 w 468"/>
                <a:gd name="T13" fmla="*/ 20 h 4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421"/>
                <a:gd name="T23" fmla="*/ 468 w 468"/>
                <a:gd name="T24" fmla="*/ 421 h 4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421">
                  <a:moveTo>
                    <a:pt x="0" y="421"/>
                  </a:moveTo>
                  <a:cubicBezTo>
                    <a:pt x="4" y="333"/>
                    <a:pt x="1" y="245"/>
                    <a:pt x="12" y="158"/>
                  </a:cubicBezTo>
                  <a:cubicBezTo>
                    <a:pt x="20" y="95"/>
                    <a:pt x="123" y="50"/>
                    <a:pt x="175" y="32"/>
                  </a:cubicBezTo>
                  <a:cubicBezTo>
                    <a:pt x="242" y="36"/>
                    <a:pt x="311" y="29"/>
                    <a:pt x="376" y="45"/>
                  </a:cubicBezTo>
                  <a:cubicBezTo>
                    <a:pt x="389" y="48"/>
                    <a:pt x="375" y="79"/>
                    <a:pt x="388" y="83"/>
                  </a:cubicBezTo>
                  <a:cubicBezTo>
                    <a:pt x="412" y="90"/>
                    <a:pt x="438" y="74"/>
                    <a:pt x="463" y="70"/>
                  </a:cubicBezTo>
                  <a:cubicBezTo>
                    <a:pt x="446" y="0"/>
                    <a:pt x="468" y="20"/>
                    <a:pt x="388" y="2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234"/>
            <p:cNvSpPr>
              <a:spLocks/>
            </p:cNvSpPr>
            <p:nvPr/>
          </p:nvSpPr>
          <p:spPr bwMode="auto">
            <a:xfrm>
              <a:off x="2051" y="81"/>
              <a:ext cx="451" cy="526"/>
            </a:xfrm>
            <a:custGeom>
              <a:avLst/>
              <a:gdLst>
                <a:gd name="T0" fmla="*/ 451 w 451"/>
                <a:gd name="T1" fmla="*/ 526 h 526"/>
                <a:gd name="T2" fmla="*/ 439 w 451"/>
                <a:gd name="T3" fmla="*/ 388 h 526"/>
                <a:gd name="T4" fmla="*/ 301 w 451"/>
                <a:gd name="T5" fmla="*/ 226 h 526"/>
                <a:gd name="T6" fmla="*/ 263 w 451"/>
                <a:gd name="T7" fmla="*/ 188 h 526"/>
                <a:gd name="T8" fmla="*/ 113 w 451"/>
                <a:gd name="T9" fmla="*/ 100 h 526"/>
                <a:gd name="T10" fmla="*/ 38 w 451"/>
                <a:gd name="T11" fmla="*/ 75 h 526"/>
                <a:gd name="T12" fmla="*/ 13 w 451"/>
                <a:gd name="T13" fmla="*/ 38 h 526"/>
                <a:gd name="T14" fmla="*/ 0 w 451"/>
                <a:gd name="T15" fmla="*/ 0 h 5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1"/>
                <a:gd name="T25" fmla="*/ 0 h 526"/>
                <a:gd name="T26" fmla="*/ 451 w 451"/>
                <a:gd name="T27" fmla="*/ 526 h 5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1" h="526">
                  <a:moveTo>
                    <a:pt x="451" y="526"/>
                  </a:moveTo>
                  <a:cubicBezTo>
                    <a:pt x="447" y="480"/>
                    <a:pt x="446" y="434"/>
                    <a:pt x="439" y="388"/>
                  </a:cubicBezTo>
                  <a:cubicBezTo>
                    <a:pt x="423" y="278"/>
                    <a:pt x="361" y="286"/>
                    <a:pt x="301" y="226"/>
                  </a:cubicBezTo>
                  <a:cubicBezTo>
                    <a:pt x="288" y="213"/>
                    <a:pt x="277" y="199"/>
                    <a:pt x="263" y="188"/>
                  </a:cubicBezTo>
                  <a:cubicBezTo>
                    <a:pt x="221" y="155"/>
                    <a:pt x="162" y="122"/>
                    <a:pt x="113" y="100"/>
                  </a:cubicBezTo>
                  <a:cubicBezTo>
                    <a:pt x="89" y="89"/>
                    <a:pt x="38" y="75"/>
                    <a:pt x="38" y="75"/>
                  </a:cubicBezTo>
                  <a:cubicBezTo>
                    <a:pt x="30" y="63"/>
                    <a:pt x="20" y="51"/>
                    <a:pt x="13" y="38"/>
                  </a:cubicBezTo>
                  <a:cubicBezTo>
                    <a:pt x="7" y="26"/>
                    <a:pt x="0" y="0"/>
                    <a:pt x="0" y="0"/>
                  </a:cubicBezTo>
                </a:path>
              </a:pathLst>
            </a:custGeom>
            <a:solidFill>
              <a:srgbClr val="990099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22" name="Picture 235" descr="HOA HO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5334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236" descr="HOA HO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71931">
            <a:off x="3175000" y="4976813"/>
            <a:ext cx="3968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4" name="Picture 237" descr="HOA HO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504526">
            <a:off x="3048000" y="3429000"/>
            <a:ext cx="43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5" name="Picture 238" descr="HOA HO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172410">
            <a:off x="2063750" y="5022850"/>
            <a:ext cx="66516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26" name="Group 239"/>
          <p:cNvGrpSpPr>
            <a:grpSpLocks/>
          </p:cNvGrpSpPr>
          <p:nvPr/>
        </p:nvGrpSpPr>
        <p:grpSpPr bwMode="auto">
          <a:xfrm>
            <a:off x="1828800" y="3886200"/>
            <a:ext cx="1447800" cy="1143000"/>
            <a:chOff x="0" y="2850"/>
            <a:chExt cx="2705" cy="1546"/>
          </a:xfrm>
        </p:grpSpPr>
        <p:pic>
          <p:nvPicPr>
            <p:cNvPr id="25651" name="Picture 240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5400000">
              <a:off x="456" y="3384"/>
              <a:ext cx="105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2" name="Picture 241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6669221">
              <a:off x="-46" y="3645"/>
              <a:ext cx="819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3" name="Picture 242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2692970">
              <a:off x="1323" y="2850"/>
              <a:ext cx="715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4" name="Picture 243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>
              <a:off x="1799" y="3539"/>
              <a:ext cx="906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5" name="Picture 244" descr="Laho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06" t="57541" r="19347"/>
            <a:stretch>
              <a:fillRect/>
            </a:stretch>
          </p:blipFill>
          <p:spPr bwMode="auto">
            <a:xfrm rot="-8254973">
              <a:off x="1" y="3029"/>
              <a:ext cx="5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56" name="Picture 245" descr="HOA HONG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734" r="56540"/>
            <a:stretch>
              <a:fillRect/>
            </a:stretch>
          </p:blipFill>
          <p:spPr bwMode="auto">
            <a:xfrm rot="-1551203">
              <a:off x="0" y="3222"/>
              <a:ext cx="710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5627" name="Picture 24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2438400" y="4038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8" name="Picture 24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2971800" y="44958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9" name="Picture 24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057400" y="38862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0" name="Picture 24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505200" y="31242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1" name="Picture 250" descr="HOA HO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09800" y="27432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2" name="Picture 251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429000" y="3657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3" name="Picture 252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20968751" flipV="1">
            <a:off x="2743200" y="5715000"/>
            <a:ext cx="7620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4" name="Picture 253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2514600" y="47244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5" name="Picture 25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200400" y="2819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6" name="Picture 255" descr="HOA HO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743200" y="43434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256" descr="HOA HO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1397242">
            <a:off x="3581400" y="4800600"/>
            <a:ext cx="3730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257" descr="Laho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6" t="57541" r="19347"/>
          <a:stretch>
            <a:fillRect/>
          </a:stretch>
        </p:blipFill>
        <p:spPr bwMode="auto">
          <a:xfrm rot="-631249">
            <a:off x="3276600" y="5410200"/>
            <a:ext cx="754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258" descr="HOA HO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193051">
            <a:off x="1524000" y="3733800"/>
            <a:ext cx="39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259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4038600" y="36576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260" descr="HOA HO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378917">
            <a:off x="2286000" y="5715000"/>
            <a:ext cx="598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2" name="AutoShape 261"/>
          <p:cNvSpPr>
            <a:spLocks noChangeArrowheads="1"/>
          </p:cNvSpPr>
          <p:nvPr/>
        </p:nvSpPr>
        <p:spPr bwMode="auto">
          <a:xfrm>
            <a:off x="882650" y="6019800"/>
            <a:ext cx="3581400" cy="838200"/>
          </a:xfrm>
          <a:prstGeom prst="ellipseRibbon">
            <a:avLst>
              <a:gd name="adj1" fmla="val 33630"/>
              <a:gd name="adj2" fmla="val 50000"/>
              <a:gd name="adj3" fmla="val 12500"/>
            </a:avLst>
          </a:prstGeom>
          <a:solidFill>
            <a:srgbClr val="FF66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25643" name="Picture 263" descr="canhho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 rot="1083855">
            <a:off x="3276600" y="4267200"/>
            <a:ext cx="7318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264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 rot="1472579">
            <a:off x="36576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Picture 265" descr="canhho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3" t="25870" r="65259"/>
          <a:stretch>
            <a:fillRect/>
          </a:stretch>
        </p:blipFill>
        <p:spPr bwMode="auto">
          <a:xfrm>
            <a:off x="1752600" y="4572000"/>
            <a:ext cx="5730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266" descr="HOA HO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4" r="56540"/>
          <a:stretch>
            <a:fillRect/>
          </a:stretch>
        </p:blipFill>
        <p:spPr bwMode="auto">
          <a:xfrm rot="-2022663">
            <a:off x="2286000" y="3276600"/>
            <a:ext cx="5064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Picture 267" descr="nu-ho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 r="34935" b="40720"/>
          <a:stretch>
            <a:fillRect/>
          </a:stretch>
        </p:blipFill>
        <p:spPr bwMode="auto">
          <a:xfrm>
            <a:off x="3124200" y="3962400"/>
            <a:ext cx="33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8" name="Picture 269" descr="butterflies_flowers_md_wht"/>
          <p:cNvPicPr>
            <a:picLocks noChangeAspect="1" noChangeArrowheads="1" noCrop="1"/>
          </p:cNvPicPr>
          <p:nvPr/>
        </p:nvPicPr>
        <p:blipFill>
          <a:blip r:embed="rId17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3581400"/>
            <a:ext cx="32242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5" name="khi toc thay bac tr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50" name="WordArt 270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467600" cy="228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173283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67" fill="hold"/>
                                        <p:tgtEl>
                                          <p:spTgt spid="3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4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5210815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162300" y="1295402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6057900" y="1752600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6151" name="Group 37"/>
          <p:cNvGrpSpPr>
            <a:grpSpLocks/>
          </p:cNvGrpSpPr>
          <p:nvPr/>
        </p:nvGrpSpPr>
        <p:grpSpPr bwMode="auto">
          <a:xfrm>
            <a:off x="5867400" y="2628900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2928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5486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5486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5486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651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56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5486401" y="1331912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5486400" y="1370013"/>
            <a:ext cx="14478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1447800" y="3581400"/>
            <a:ext cx="6248400" cy="1219200"/>
            <a:chOff x="1981200" y="-76200"/>
            <a:chExt cx="6248400" cy="1219200"/>
          </a:xfrm>
        </p:grpSpPr>
        <p:sp>
          <p:nvSpPr>
            <p:cNvPr id="57" name="TextBox 3"/>
            <p:cNvSpPr txBox="1">
              <a:spLocks noChangeArrowheads="1"/>
            </p:cNvSpPr>
            <p:nvPr/>
          </p:nvSpPr>
          <p:spPr bwMode="auto">
            <a:xfrm>
              <a:off x="1981200" y="104367"/>
              <a:ext cx="4114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>
                    <a:noFill/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6189" name="Group 73"/>
            <p:cNvGrpSpPr>
              <a:grpSpLocks/>
            </p:cNvGrpSpPr>
            <p:nvPr/>
          </p:nvGrpSpPr>
          <p:grpSpPr bwMode="auto">
            <a:xfrm>
              <a:off x="5551485" y="-76200"/>
              <a:ext cx="620712" cy="1219200"/>
              <a:chOff x="6161283" y="0"/>
              <a:chExt cx="620486" cy="1219662"/>
            </a:xfrm>
          </p:grpSpPr>
          <p:sp>
            <p:nvSpPr>
              <p:cNvPr id="59" name="TextBox 58"/>
              <p:cNvSpPr txBox="1"/>
              <p:nvPr/>
            </p:nvSpPr>
            <p:spPr bwMode="auto">
              <a:xfrm>
                <a:off x="6161283" y="0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 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 bwMode="auto">
              <a:xfrm>
                <a:off x="6161283" y="573332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>
                <a:off x="6248566" y="609831"/>
                <a:ext cx="358644" cy="158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62" name="TextBox 3"/>
            <p:cNvSpPr txBox="1">
              <a:spLocks noChangeArrowheads="1"/>
            </p:cNvSpPr>
            <p:nvPr/>
          </p:nvSpPr>
          <p:spPr bwMode="auto">
            <a:xfrm>
              <a:off x="5943600" y="115887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1524000" y="4570413"/>
            <a:ext cx="6324600" cy="1220787"/>
            <a:chOff x="152400" y="639763"/>
            <a:chExt cx="6324600" cy="1220787"/>
          </a:xfrm>
        </p:grpSpPr>
        <p:sp>
          <p:nvSpPr>
            <p:cNvPr id="6181" name="TextBox 49"/>
            <p:cNvSpPr txBox="1">
              <a:spLocks noChangeArrowheads="1"/>
            </p:cNvSpPr>
            <p:nvPr/>
          </p:nvSpPr>
          <p:spPr bwMode="auto">
            <a:xfrm>
              <a:off x="4191000" y="944563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 tròn”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1828800" y="944750"/>
              <a:ext cx="3810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36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pSp>
          <p:nvGrpSpPr>
            <p:cNvPr id="6183" name="Group 73"/>
            <p:cNvGrpSpPr>
              <a:grpSpLocks/>
            </p:cNvGrpSpPr>
            <p:nvPr/>
          </p:nvGrpSpPr>
          <p:grpSpPr bwMode="auto">
            <a:xfrm>
              <a:off x="3722688" y="639763"/>
              <a:ext cx="620712" cy="1220787"/>
              <a:chOff x="6085114" y="0"/>
              <a:chExt cx="620486" cy="1221044"/>
            </a:xfrm>
          </p:grpSpPr>
          <p:sp>
            <p:nvSpPr>
              <p:cNvPr id="53" name="TextBox 52"/>
              <p:cNvSpPr txBox="1"/>
              <p:nvPr/>
            </p:nvSpPr>
            <p:spPr bwMode="auto">
              <a:xfrm>
                <a:off x="6085114" y="0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 bwMode="auto">
              <a:xfrm>
                <a:off x="6085114" y="574714"/>
                <a:ext cx="620486" cy="6463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6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118439" y="639897"/>
                <a:ext cx="35864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84" name="TextBox 70"/>
            <p:cNvSpPr txBox="1">
              <a:spLocks noChangeArrowheads="1"/>
            </p:cNvSpPr>
            <p:nvPr/>
          </p:nvSpPr>
          <p:spPr bwMode="auto">
            <a:xfrm>
              <a:off x="152400" y="908050"/>
              <a:ext cx="2133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Nói gọn: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971800" y="281940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1524000" y="5616575"/>
            <a:ext cx="7086600" cy="1317625"/>
            <a:chOff x="-1143000" y="-2384361"/>
            <a:chExt cx="7086600" cy="1317561"/>
          </a:xfrm>
        </p:grpSpPr>
        <p:sp>
          <p:nvSpPr>
            <p:cNvPr id="6173" name="TextBox 43"/>
            <p:cNvSpPr txBox="1">
              <a:spLocks noChangeArrowheads="1"/>
            </p:cNvSpPr>
            <p:nvPr/>
          </p:nvSpPr>
          <p:spPr bwMode="auto">
            <a:xfrm>
              <a:off x="-1143000" y="-2094131"/>
              <a:ext cx="3657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14500" algn="l"/>
                  <a:tab pos="18288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Viết gọn :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90600" y="-2133525"/>
              <a:ext cx="762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6175" name="Group 93"/>
            <p:cNvGrpSpPr>
              <a:grpSpLocks/>
            </p:cNvGrpSpPr>
            <p:nvPr/>
          </p:nvGrpSpPr>
          <p:grpSpPr bwMode="auto">
            <a:xfrm>
              <a:off x="2057400" y="-2384361"/>
              <a:ext cx="1600200" cy="1317561"/>
              <a:chOff x="1600200" y="-2438400"/>
              <a:chExt cx="1600200" cy="1317561"/>
            </a:xfrm>
          </p:grpSpPr>
          <p:sp>
            <p:nvSpPr>
              <p:cNvPr id="89" name="TextBox 88"/>
              <p:cNvSpPr txBox="1"/>
              <p:nvPr/>
            </p:nvSpPr>
            <p:spPr bwMode="auto">
              <a:xfrm>
                <a:off x="1752600" y="-24384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1752600" y="-1828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91" name="Straight Connector 90"/>
              <p:cNvCxnSpPr/>
              <p:nvPr/>
            </p:nvCxnSpPr>
            <p:spPr bwMode="auto">
              <a:xfrm>
                <a:off x="1600200" y="-1752633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76" name="TextBox 91"/>
            <p:cNvSpPr txBox="1">
              <a:spLocks noChangeArrowheads="1"/>
            </p:cNvSpPr>
            <p:nvPr/>
          </p:nvSpPr>
          <p:spPr bwMode="auto">
            <a:xfrm>
              <a:off x="2971800" y="-2133600"/>
              <a:ext cx="2971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hình tròn</a:t>
              </a:r>
            </a:p>
          </p:txBody>
        </p:sp>
        <p:sp>
          <p:nvSpPr>
            <p:cNvPr id="6177" name="TextBox 92"/>
            <p:cNvSpPr txBox="1">
              <a:spLocks noChangeArrowheads="1"/>
            </p:cNvSpPr>
            <p:nvPr/>
          </p:nvSpPr>
          <p:spPr bwMode="auto">
            <a:xfrm>
              <a:off x="1371600" y="-2094112"/>
              <a:ext cx="1295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8350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5210815" y="210226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187292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174857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5400000">
            <a:off x="3162300" y="1295402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6057900" y="1752600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7175" name="Group 37"/>
          <p:cNvGrpSpPr>
            <a:grpSpLocks/>
          </p:cNvGrpSpPr>
          <p:nvPr/>
        </p:nvGrpSpPr>
        <p:grpSpPr bwMode="auto">
          <a:xfrm>
            <a:off x="5867400" y="2628900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2928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Pie 35"/>
          <p:cNvSpPr/>
          <p:nvPr/>
        </p:nvSpPr>
        <p:spPr>
          <a:xfrm>
            <a:off x="5486400" y="609602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16200000">
            <a:off x="5486400" y="609602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rot="5400000">
            <a:off x="5486400" y="619127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651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556812" y="64770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>
            <a:off x="5486401" y="1331912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 flipH="1">
            <a:off x="5486400" y="1370013"/>
            <a:ext cx="14478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1600200" y="4572000"/>
            <a:ext cx="5943600" cy="1317625"/>
            <a:chOff x="838200" y="5638800"/>
            <a:chExt cx="5943600" cy="1317625"/>
          </a:xfrm>
        </p:grpSpPr>
        <p:sp>
          <p:nvSpPr>
            <p:cNvPr id="46" name="TextBox 45"/>
            <p:cNvSpPr txBox="1"/>
            <p:nvPr/>
          </p:nvSpPr>
          <p:spPr bwMode="auto">
            <a:xfrm>
              <a:off x="3788229" y="5638800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3788229" y="6248464"/>
              <a:ext cx="1240971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57600" y="6324600"/>
              <a:ext cx="719138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 bwMode="auto">
            <a:xfrm>
              <a:off x="2743200" y="5921514"/>
              <a:ext cx="12954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  <p:sp>
          <p:nvSpPr>
            <p:cNvPr id="7217" name="TextBox 3"/>
            <p:cNvSpPr txBox="1">
              <a:spLocks noChangeArrowheads="1"/>
            </p:cNvSpPr>
            <p:nvPr/>
          </p:nvSpPr>
          <p:spPr bwMode="auto">
            <a:xfrm>
              <a:off x="4572000" y="5907088"/>
              <a:ext cx="2209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 tròn</a:t>
              </a:r>
            </a:p>
          </p:txBody>
        </p:sp>
        <p:sp>
          <p:nvSpPr>
            <p:cNvPr id="7218" name="TextBox 72"/>
            <p:cNvSpPr txBox="1">
              <a:spLocks noChangeArrowheads="1"/>
            </p:cNvSpPr>
            <p:nvPr/>
          </p:nvSpPr>
          <p:spPr bwMode="auto">
            <a:xfrm>
              <a:off x="838200" y="5943600"/>
              <a:ext cx="2133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Nói gọn:</a:t>
              </a:r>
            </a:p>
          </p:txBody>
        </p:sp>
        <p:sp>
          <p:nvSpPr>
            <p:cNvPr id="74" name="Plus 73"/>
            <p:cNvSpPr/>
            <p:nvPr/>
          </p:nvSpPr>
          <p:spPr bwMode="auto">
            <a:xfrm>
              <a:off x="3200400" y="6172200"/>
              <a:ext cx="304800" cy="304800"/>
            </a:xfrm>
            <a:prstGeom prst="mathPlus">
              <a:avLst/>
            </a:prstGeom>
            <a:solidFill>
              <a:srgbClr val="FFFFFF"/>
            </a:solidFill>
            <a:ln w="190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685800" y="3697288"/>
            <a:ext cx="8686800" cy="1331912"/>
            <a:chOff x="152400" y="4846174"/>
            <a:chExt cx="8686800" cy="1332397"/>
          </a:xfrm>
        </p:grpSpPr>
        <p:grpSp>
          <p:nvGrpSpPr>
            <p:cNvPr id="7205" name="Group 67"/>
            <p:cNvGrpSpPr>
              <a:grpSpLocks/>
            </p:cNvGrpSpPr>
            <p:nvPr/>
          </p:nvGrpSpPr>
          <p:grpSpPr bwMode="auto">
            <a:xfrm>
              <a:off x="4800600" y="4846174"/>
              <a:ext cx="1143000" cy="1332397"/>
              <a:chOff x="4343400" y="4058512"/>
              <a:chExt cx="1143000" cy="119170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4343400" y="4635188"/>
                <a:ext cx="750888" cy="1420"/>
              </a:xfrm>
              <a:prstGeom prst="line">
                <a:avLst/>
              </a:prstGeom>
              <a:ln w="381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4509752" y="4058512"/>
                <a:ext cx="901521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09752" y="4603883"/>
                <a:ext cx="976648" cy="6463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7206" name="Group 57"/>
            <p:cNvGrpSpPr>
              <a:grpSpLocks/>
            </p:cNvGrpSpPr>
            <p:nvPr/>
          </p:nvGrpSpPr>
          <p:grpSpPr bwMode="auto">
            <a:xfrm>
              <a:off x="152400" y="5105374"/>
              <a:ext cx="8686800" cy="646357"/>
              <a:chOff x="152400" y="5105374"/>
              <a:chExt cx="8686800" cy="646357"/>
            </a:xfrm>
          </p:grpSpPr>
          <p:sp>
            <p:nvSpPr>
              <p:cNvPr id="2" name="TextBox 24"/>
              <p:cNvSpPr txBox="1">
                <a:spLocks noChangeArrowheads="1"/>
              </p:cNvSpPr>
              <p:nvPr/>
            </p:nvSpPr>
            <p:spPr bwMode="auto">
              <a:xfrm>
                <a:off x="152400" y="5105374"/>
                <a:ext cx="53340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Hay:  </a:t>
                </a:r>
                <a:r>
                  <a:rPr lang="en-US" sz="36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6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tròn</a:t>
                </a:r>
                <a:endParaRPr lang="en-US" sz="3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08" name="TextBox 68"/>
              <p:cNvSpPr txBox="1">
                <a:spLocks noChangeArrowheads="1"/>
              </p:cNvSpPr>
              <p:nvPr/>
            </p:nvSpPr>
            <p:spPr bwMode="auto">
              <a:xfrm>
                <a:off x="5638800" y="5105400"/>
                <a:ext cx="32004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latin typeface="Times New Roman" pitchFamily="18" charset="0"/>
                    <a:cs typeface="Times New Roman" pitchFamily="18" charset="0"/>
                  </a:rPr>
                  <a:t>hình tròn</a:t>
                </a:r>
              </a:p>
            </p:txBody>
          </p:sp>
          <p:sp>
            <p:nvSpPr>
              <p:cNvPr id="75" name="Plus 74"/>
              <p:cNvSpPr/>
              <p:nvPr/>
            </p:nvSpPr>
            <p:spPr>
              <a:xfrm>
                <a:off x="4343400" y="5303540"/>
                <a:ext cx="304800" cy="341436"/>
              </a:xfrm>
              <a:prstGeom prst="mathPlus">
                <a:avLst/>
              </a:prstGeom>
              <a:solidFill>
                <a:srgbClr val="FFFFFF"/>
              </a:solid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3600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2971800" y="2819401"/>
            <a:ext cx="762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524000" y="5616575"/>
            <a:ext cx="6781800" cy="1317625"/>
            <a:chOff x="152400" y="7445439"/>
            <a:chExt cx="6781800" cy="1317561"/>
          </a:xfrm>
        </p:grpSpPr>
        <p:sp>
          <p:nvSpPr>
            <p:cNvPr id="80" name="Plus 79"/>
            <p:cNvSpPr/>
            <p:nvPr/>
          </p:nvSpPr>
          <p:spPr>
            <a:xfrm>
              <a:off x="2667000" y="8001037"/>
              <a:ext cx="304800" cy="304785"/>
            </a:xfrm>
            <a:prstGeom prst="mathPlus">
              <a:avLst/>
            </a:prstGeom>
            <a:solidFill>
              <a:srgbClr val="FFFFFF"/>
            </a:solidFill>
            <a:ln w="190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198" name="Group 80"/>
            <p:cNvGrpSpPr>
              <a:grpSpLocks/>
            </p:cNvGrpSpPr>
            <p:nvPr/>
          </p:nvGrpSpPr>
          <p:grpSpPr bwMode="auto">
            <a:xfrm>
              <a:off x="152400" y="7445439"/>
              <a:ext cx="6781800" cy="1317561"/>
              <a:chOff x="304800" y="6781800"/>
              <a:chExt cx="6781800" cy="1317561"/>
            </a:xfrm>
          </p:grpSpPr>
          <p:sp>
            <p:nvSpPr>
              <p:cNvPr id="7199" name="TextBox 43"/>
              <p:cNvSpPr txBox="1">
                <a:spLocks noChangeArrowheads="1"/>
              </p:cNvSpPr>
              <p:nvPr/>
            </p:nvSpPr>
            <p:spPr bwMode="auto">
              <a:xfrm>
                <a:off x="304800" y="7162800"/>
                <a:ext cx="3657600" cy="646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Viết gọn : 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38400" y="7086675"/>
                <a:ext cx="7620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 bwMode="auto">
              <a:xfrm>
                <a:off x="3352800" y="67818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 bwMode="auto">
              <a:xfrm>
                <a:off x="3352800" y="7391400"/>
                <a:ext cx="1447800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>
                <a:off x="3200400" y="7467567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04" name="TextBox 76"/>
              <p:cNvSpPr txBox="1">
                <a:spLocks noChangeArrowheads="1"/>
              </p:cNvSpPr>
              <p:nvPr/>
            </p:nvSpPr>
            <p:spPr bwMode="auto">
              <a:xfrm>
                <a:off x="4114800" y="7086600"/>
                <a:ext cx="2971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36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hình tròn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4742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 9"/>
          <p:cNvSpPr/>
          <p:nvPr/>
        </p:nvSpPr>
        <p:spPr>
          <a:xfrm>
            <a:off x="5486400" y="876300"/>
            <a:ext cx="1444752" cy="1444752"/>
          </a:xfrm>
          <a:prstGeom prst="pie">
            <a:avLst>
              <a:gd name="adj1" fmla="val 10718323"/>
              <a:gd name="adj2" fmla="val 16200000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6200000">
            <a:off x="5486400" y="876300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5400000">
            <a:off x="5486400" y="885825"/>
            <a:ext cx="1444752" cy="1444752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51812" y="9144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56812" y="914400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5210815" y="2368967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7145790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450597" y="201527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3162300" y="1562100"/>
            <a:ext cx="381000" cy="2133600"/>
          </a:xfrm>
          <a:prstGeom prst="rightBrace">
            <a:avLst/>
          </a:prstGeom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6" name="Right Brace 25"/>
          <p:cNvSpPr/>
          <p:nvPr/>
        </p:nvSpPr>
        <p:spPr>
          <a:xfrm rot="27000000">
            <a:off x="6057900" y="2019300"/>
            <a:ext cx="381000" cy="1219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8214" name="Group 37"/>
          <p:cNvGrpSpPr>
            <a:grpSpLocks/>
          </p:cNvGrpSpPr>
          <p:nvPr/>
        </p:nvGrpSpPr>
        <p:grpSpPr bwMode="auto">
          <a:xfrm>
            <a:off x="5867400" y="2895600"/>
            <a:ext cx="1600200" cy="1317625"/>
            <a:chOff x="5638800" y="4267200"/>
            <a:chExt cx="1600200" cy="1317486"/>
          </a:xfrm>
        </p:grpSpPr>
        <p:sp>
          <p:nvSpPr>
            <p:cNvPr id="40" name="TextBox 39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638800" y="4952928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143000" y="3581400"/>
            <a:ext cx="2514600" cy="1317625"/>
            <a:chOff x="1143000" y="3581400"/>
            <a:chExt cx="2514600" cy="1317625"/>
          </a:xfrm>
        </p:grpSpPr>
        <p:sp>
          <p:nvSpPr>
            <p:cNvPr id="27" name="TextBox 26"/>
            <p:cNvSpPr txBox="1"/>
            <p:nvPr/>
          </p:nvSpPr>
          <p:spPr>
            <a:xfrm>
              <a:off x="1143000" y="3886339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8246" name="Group 39"/>
            <p:cNvGrpSpPr>
              <a:grpSpLocks/>
            </p:cNvGrpSpPr>
            <p:nvPr/>
          </p:nvGrpSpPr>
          <p:grpSpPr bwMode="auto">
            <a:xfrm>
              <a:off x="2209800" y="3581400"/>
              <a:ext cx="1447800" cy="1317625"/>
              <a:chOff x="5638800" y="4267200"/>
              <a:chExt cx="1600200" cy="13174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5638800" y="4952928"/>
                <a:ext cx="838701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47" name="TextBox 32"/>
            <p:cNvSpPr txBox="1">
              <a:spLocks noChangeArrowheads="1"/>
            </p:cNvSpPr>
            <p:nvPr/>
          </p:nvSpPr>
          <p:spPr bwMode="auto">
            <a:xfrm>
              <a:off x="1524000" y="3886200"/>
              <a:ext cx="99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124200" y="3124200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320" name="TextBox 54"/>
          <p:cNvSpPr txBox="1">
            <a:spLocks noChangeArrowheads="1"/>
          </p:cNvSpPr>
          <p:nvPr/>
        </p:nvSpPr>
        <p:spPr bwMode="auto">
          <a:xfrm>
            <a:off x="3733800" y="445611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Viết thành: 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943600" y="4092575"/>
            <a:ext cx="2133600" cy="1317625"/>
            <a:chOff x="5943600" y="4092575"/>
            <a:chExt cx="2133600" cy="1317625"/>
          </a:xfrm>
        </p:grpSpPr>
        <p:grpSp>
          <p:nvGrpSpPr>
            <p:cNvPr id="8240" name="Group 55"/>
            <p:cNvGrpSpPr>
              <a:grpSpLocks/>
            </p:cNvGrpSpPr>
            <p:nvPr/>
          </p:nvGrpSpPr>
          <p:grpSpPr bwMode="auto">
            <a:xfrm>
              <a:off x="6477000" y="4092575"/>
              <a:ext cx="1600200" cy="1317625"/>
              <a:chOff x="5638800" y="4267200"/>
              <a:chExt cx="1600200" cy="1317486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5638800" y="4952928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5943600" y="4365164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  </a:t>
              </a:r>
            </a:p>
          </p:txBody>
        </p:sp>
      </p:grpSp>
      <p:sp>
        <p:nvSpPr>
          <p:cNvPr id="8219" name="TextBox 63"/>
          <p:cNvSpPr txBox="1">
            <a:spLocks noChangeArrowheads="1"/>
          </p:cNvSpPr>
          <p:nvPr/>
        </p:nvSpPr>
        <p:spPr bwMode="auto">
          <a:xfrm>
            <a:off x="6324600" y="6324600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 flipH="1">
            <a:off x="5486401" y="1620837"/>
            <a:ext cx="14478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>
            <a:off x="5486400" y="1620838"/>
            <a:ext cx="14478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ight Brace 86"/>
          <p:cNvSpPr/>
          <p:nvPr/>
        </p:nvSpPr>
        <p:spPr>
          <a:xfrm>
            <a:off x="3200400" y="4038600"/>
            <a:ext cx="304800" cy="17526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66688" y="4778375"/>
            <a:ext cx="3567112" cy="1317625"/>
            <a:chOff x="166688" y="4778375"/>
            <a:chExt cx="3567112" cy="1317625"/>
          </a:xfrm>
        </p:grpSpPr>
        <p:grpSp>
          <p:nvGrpSpPr>
            <p:cNvPr id="8233" name="Group 39"/>
            <p:cNvGrpSpPr>
              <a:grpSpLocks/>
            </p:cNvGrpSpPr>
            <p:nvPr/>
          </p:nvGrpSpPr>
          <p:grpSpPr bwMode="auto">
            <a:xfrm>
              <a:off x="2209800" y="4778375"/>
              <a:ext cx="1524000" cy="1317625"/>
              <a:chOff x="5638800" y="4267200"/>
              <a:chExt cx="1600200" cy="1317486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638800" y="4952928"/>
                <a:ext cx="838439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219200" y="5083175"/>
              <a:ext cx="9906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4" name="Plus 53"/>
            <p:cNvSpPr/>
            <p:nvPr/>
          </p:nvSpPr>
          <p:spPr>
            <a:xfrm>
              <a:off x="1676400" y="5311775"/>
              <a:ext cx="381000" cy="304800"/>
            </a:xfrm>
            <a:prstGeom prst="mathPl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36" name="TextBox 32"/>
            <p:cNvSpPr txBox="1">
              <a:spLocks noChangeArrowheads="1"/>
            </p:cNvSpPr>
            <p:nvPr/>
          </p:nvSpPr>
          <p:spPr bwMode="auto">
            <a:xfrm>
              <a:off x="166688" y="5070475"/>
              <a:ext cx="990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itchFamily="18" charset="0"/>
                  <a:cs typeface="Times New Roman" pitchFamily="18" charset="0"/>
                </a:rPr>
                <a:t>hay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3276600" y="5638800"/>
            <a:ext cx="5867400" cy="1317625"/>
            <a:chOff x="3733800" y="5638800"/>
            <a:chExt cx="5867400" cy="1317625"/>
          </a:xfrm>
        </p:grpSpPr>
        <p:grpSp>
          <p:nvGrpSpPr>
            <p:cNvPr id="8225" name="Group 10"/>
            <p:cNvGrpSpPr>
              <a:grpSpLocks/>
            </p:cNvGrpSpPr>
            <p:nvPr/>
          </p:nvGrpSpPr>
          <p:grpSpPr bwMode="auto">
            <a:xfrm>
              <a:off x="4724400" y="5638800"/>
              <a:ext cx="2091816" cy="1317625"/>
              <a:chOff x="1295400" y="816114"/>
              <a:chExt cx="2091816" cy="1317486"/>
            </a:xfrm>
          </p:grpSpPr>
          <p:grpSp>
            <p:nvGrpSpPr>
              <p:cNvPr id="8228" name="Group 3"/>
              <p:cNvGrpSpPr>
                <a:grpSpLocks/>
              </p:cNvGrpSpPr>
              <p:nvPr/>
            </p:nvGrpSpPr>
            <p:grpSpPr bwMode="auto">
              <a:xfrm>
                <a:off x="1787016" y="816114"/>
                <a:ext cx="1600200" cy="1317486"/>
                <a:chOff x="5638800" y="4267200"/>
                <a:chExt cx="1600200" cy="1317486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5791200" y="42672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68" name="TextBox 5"/>
                <p:cNvSpPr txBox="1"/>
                <p:nvPr/>
              </p:nvSpPr>
              <p:spPr>
                <a:xfrm>
                  <a:off x="5791200" y="4876800"/>
                  <a:ext cx="1447800" cy="70788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4000" b="1" dirty="0">
                      <a:ln w="1905">
                        <a:solidFill>
                          <a:srgbClr val="996633"/>
                        </a:solidFill>
                      </a:ln>
                      <a:solidFill>
                        <a:srgbClr val="0000FF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639309" y="4952928"/>
                  <a:ext cx="838200" cy="158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1295400" y="1088958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solidFill>
                      <a:srgbClr val="0000FF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  </a:t>
                </a:r>
              </a:p>
            </p:txBody>
          </p:sp>
        </p:grpSp>
        <p:sp>
          <p:nvSpPr>
            <p:cNvPr id="8226" name="TextBox 62"/>
            <p:cNvSpPr txBox="1">
              <a:spLocks noChangeArrowheads="1"/>
            </p:cNvSpPr>
            <p:nvPr/>
          </p:nvSpPr>
          <p:spPr bwMode="auto">
            <a:xfrm>
              <a:off x="6096000" y="6019800"/>
              <a:ext cx="3505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itchFamily="18" charset="0"/>
                  <a:cs typeface="Times New Roman" pitchFamily="18" charset="0"/>
                </a:rPr>
                <a:t>* Gọi là </a:t>
              </a:r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hỗn số</a:t>
              </a:r>
            </a:p>
          </p:txBody>
        </p:sp>
        <p:sp>
          <p:nvSpPr>
            <p:cNvPr id="8227" name="TextBox 48"/>
            <p:cNvSpPr txBox="1">
              <a:spLocks noChangeArrowheads="1"/>
            </p:cNvSpPr>
            <p:nvPr/>
          </p:nvSpPr>
          <p:spPr bwMode="auto">
            <a:xfrm>
              <a:off x="3733800" y="5965825"/>
              <a:ext cx="1219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600" b="1">
                  <a:latin typeface="Times New Roman" pitchFamily="18" charset="0"/>
                  <a:cs typeface="Times New Roman" pitchFamily="18" charset="0"/>
                </a:rPr>
                <a:t>Vậy: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803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3927475" y="0"/>
            <a:ext cx="990600" cy="121920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038600" y="-76200"/>
            <a:ext cx="1600200" cy="1379538"/>
            <a:chOff x="4038600" y="1066800"/>
            <a:chExt cx="1600200" cy="1379105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91000" y="1066800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91000" y="1676464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4038600" y="1752385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05200" y="206514"/>
            <a:ext cx="14478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914400" y="1371600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Phần nguyên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4953000" y="1349375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Phần phân số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048000" y="990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762500" y="800100"/>
            <a:ext cx="762000" cy="685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52400" y="2949575"/>
            <a:ext cx="2057400" cy="1317625"/>
            <a:chOff x="1143000" y="3886200"/>
            <a:chExt cx="2057400" cy="1317625"/>
          </a:xfrm>
        </p:grpSpPr>
        <p:grpSp>
          <p:nvGrpSpPr>
            <p:cNvPr id="9233" name="Group 19"/>
            <p:cNvGrpSpPr>
              <a:grpSpLocks/>
            </p:cNvGrpSpPr>
            <p:nvPr/>
          </p:nvGrpSpPr>
          <p:grpSpPr bwMode="auto">
            <a:xfrm>
              <a:off x="1600200" y="3886200"/>
              <a:ext cx="1600200" cy="1317625"/>
              <a:chOff x="5638800" y="4267200"/>
              <a:chExt cx="1600200" cy="1317486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791200" y="42672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4876800"/>
                <a:ext cx="1447800" cy="7078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5638800" y="4952928"/>
                <a:ext cx="8382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143000" y="4114800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CC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76600" y="2057400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05000" y="2093913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là: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1181100" y="3238500"/>
            <a:ext cx="1447800" cy="7620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419100" y="4231867"/>
            <a:ext cx="8763000" cy="137160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90600" y="46482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Nhận xét cách 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hỗn số trên?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8471" y="6892834"/>
            <a:ext cx="883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82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9398 L 0.02014 -0.4657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858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29" grpId="0"/>
      <p:bldP spid="30" grpId="0"/>
      <p:bldP spid="31" grpId="0" animBg="1"/>
      <p:bldP spid="32" grpId="0" animBg="1"/>
      <p:bldP spid="32" grpId="1" animBg="1"/>
      <p:bldP spid="34" grpId="0"/>
      <p:bldP spid="34" grpId="1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Alternate Process 12"/>
          <p:cNvSpPr/>
          <p:nvPr/>
        </p:nvSpPr>
        <p:spPr>
          <a:xfrm>
            <a:off x="3927475" y="-76200"/>
            <a:ext cx="990600" cy="121920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/>
          </a:p>
        </p:txBody>
      </p:sp>
      <p:grpSp>
        <p:nvGrpSpPr>
          <p:cNvPr id="10243" name="Group 19"/>
          <p:cNvGrpSpPr>
            <a:grpSpLocks/>
          </p:cNvGrpSpPr>
          <p:nvPr/>
        </p:nvGrpSpPr>
        <p:grpSpPr bwMode="auto">
          <a:xfrm>
            <a:off x="4038600" y="-152400"/>
            <a:ext cx="1600200" cy="1379538"/>
            <a:chOff x="4038600" y="1066800"/>
            <a:chExt cx="1600200" cy="1379105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4191000" y="1066800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4191000" y="1676464"/>
              <a:ext cx="1447800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4038600" y="1752385"/>
              <a:ext cx="838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05200" y="130314"/>
            <a:ext cx="14478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609600" y="1219200"/>
            <a:ext cx="350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Phần nguyên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5029200" y="1219200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Phần phân số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162300" y="8763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762500" y="800100"/>
            <a:ext cx="609600" cy="533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249" name="Group 43"/>
          <p:cNvGrpSpPr>
            <a:grpSpLocks/>
          </p:cNvGrpSpPr>
          <p:nvPr/>
        </p:nvGrpSpPr>
        <p:grpSpPr bwMode="auto">
          <a:xfrm>
            <a:off x="228600" y="2295525"/>
            <a:ext cx="1314450" cy="1317625"/>
            <a:chOff x="228600" y="4092575"/>
            <a:chExt cx="1315156" cy="1317625"/>
          </a:xfrm>
        </p:grpSpPr>
        <p:sp>
          <p:nvSpPr>
            <p:cNvPr id="21" name="TextBox 20"/>
            <p:cNvSpPr txBox="1"/>
            <p:nvPr/>
          </p:nvSpPr>
          <p:spPr bwMode="auto">
            <a:xfrm>
              <a:off x="685800" y="4092575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85800" y="4702239"/>
              <a:ext cx="85795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686046" y="4778375"/>
              <a:ext cx="497155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8600" y="4343400"/>
              <a:ext cx="857956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solidFill>
                    <a:srgbClr val="CC66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4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</p:grpSp>
      <p:sp>
        <p:nvSpPr>
          <p:cNvPr id="10250" name="TextBox 28"/>
          <p:cNvSpPr txBox="1">
            <a:spLocks noChangeArrowheads="1"/>
          </p:cNvSpPr>
          <p:nvPr/>
        </p:nvSpPr>
        <p:spPr bwMode="auto">
          <a:xfrm>
            <a:off x="3124200" y="1762125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và ba phần t</a:t>
            </a:r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TextBox 29"/>
          <p:cNvSpPr txBox="1">
            <a:spLocks noChangeArrowheads="1"/>
          </p:cNvSpPr>
          <p:nvPr/>
        </p:nvSpPr>
        <p:spPr bwMode="auto">
          <a:xfrm>
            <a:off x="1752600" y="1798638"/>
            <a:ext cx="1828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là: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1181100" y="2562225"/>
            <a:ext cx="1143000" cy="76200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Horizontal Scroll 31"/>
          <p:cNvSpPr/>
          <p:nvPr/>
        </p:nvSpPr>
        <p:spPr>
          <a:xfrm>
            <a:off x="228600" y="4191000"/>
            <a:ext cx="8763000" cy="1371600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90600" y="44958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255" name="TextBox 34"/>
          <p:cNvSpPr txBox="1">
            <a:spLocks noChangeArrowheads="1"/>
          </p:cNvSpPr>
          <p:nvPr/>
        </p:nvSpPr>
        <p:spPr bwMode="auto">
          <a:xfrm>
            <a:off x="2209800" y="2371725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(hay 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gọn là: “hai, ba phần t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”)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1000" y="7010400"/>
            <a:ext cx="883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Khi viết hỗn số ta viết phần nguyên tr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rồi viết phần phân số sau.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905000" y="330835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là: 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075288" y="2971800"/>
            <a:ext cx="857956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4038600" y="3463799"/>
            <a:ext cx="857956" cy="7079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038600" y="3614738"/>
            <a:ext cx="4968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485444" y="3209988"/>
            <a:ext cx="85795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>
                  <a:solidFill>
                    <a:srgbClr val="996633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</a:p>
        </p:txBody>
      </p:sp>
    </p:spTree>
    <p:extLst>
      <p:ext uri="{BB962C8B-B14F-4D97-AF65-F5344CB8AC3E}">
        <p14:creationId xmlns:p14="http://schemas.microsoft.com/office/powerpoint/2010/main" val="165901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6667 L -3.33333E-6 -0.2222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8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4" grpId="1"/>
      <p:bldP spid="33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1752600" y="1219200"/>
            <a:ext cx="914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7145790" y="2139625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1143000" y="1349514"/>
            <a:ext cx="1447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11269" name="Group 39"/>
          <p:cNvGrpSpPr>
            <a:grpSpLocks/>
          </p:cNvGrpSpPr>
          <p:nvPr/>
        </p:nvGrpSpPr>
        <p:grpSpPr bwMode="auto">
          <a:xfrm>
            <a:off x="1752600" y="1120775"/>
            <a:ext cx="1752600" cy="1317625"/>
            <a:chOff x="5638800" y="4267200"/>
            <a:chExt cx="1600200" cy="1317486"/>
          </a:xfrm>
        </p:grpSpPr>
        <p:sp>
          <p:nvSpPr>
            <p:cNvPr id="34" name="TextBox 33"/>
            <p:cNvSpPr txBox="1"/>
            <p:nvPr/>
          </p:nvSpPr>
          <p:spPr>
            <a:xfrm>
              <a:off x="5791200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638800" y="4952928"/>
              <a:ext cx="83778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276600" y="3025914"/>
            <a:ext cx="1066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8415" cmpd="sng">
                  <a:solidFill>
                    <a:srgbClr val="996633"/>
                  </a:solidFill>
                  <a:prstDash val="solid"/>
                </a:ln>
                <a:solidFill>
                  <a:srgbClr val="CC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647788" y="3048000"/>
            <a:ext cx="4764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55" name="Horizontal Scroll 54"/>
          <p:cNvSpPr/>
          <p:nvPr/>
        </p:nvSpPr>
        <p:spPr>
          <a:xfrm>
            <a:off x="533400" y="3505200"/>
            <a:ext cx="8077200" cy="1828800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162833" y="3755886"/>
            <a:ext cx="7391400" cy="1317625"/>
            <a:chOff x="1162833" y="3755886"/>
            <a:chExt cx="7391400" cy="1317625"/>
          </a:xfrm>
        </p:grpSpPr>
        <p:sp>
          <p:nvSpPr>
            <p:cNvPr id="56" name="TextBox 55"/>
            <p:cNvSpPr txBox="1"/>
            <p:nvPr/>
          </p:nvSpPr>
          <p:spPr>
            <a:xfrm>
              <a:off x="1162833" y="3974849"/>
              <a:ext cx="739140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CC66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grpSp>
          <p:nvGrpSpPr>
            <p:cNvPr id="11280" name="Group 61"/>
            <p:cNvGrpSpPr>
              <a:grpSpLocks/>
            </p:cNvGrpSpPr>
            <p:nvPr/>
          </p:nvGrpSpPr>
          <p:grpSpPr bwMode="auto">
            <a:xfrm>
              <a:off x="5950857" y="3755886"/>
              <a:ext cx="1524000" cy="1317625"/>
              <a:chOff x="5950857" y="3755886"/>
              <a:chExt cx="1524000" cy="1317625"/>
            </a:xfrm>
          </p:grpSpPr>
          <p:sp>
            <p:nvSpPr>
              <p:cNvPr id="45" name="TextBox 44"/>
              <p:cNvSpPr txBox="1"/>
              <p:nvPr/>
            </p:nvSpPr>
            <p:spPr bwMode="auto">
              <a:xfrm>
                <a:off x="6096000" y="3755886"/>
                <a:ext cx="1378857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 bwMode="auto">
              <a:xfrm>
                <a:off x="6096000" y="4365550"/>
                <a:ext cx="1378857" cy="70796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000" b="1" dirty="0">
                    <a:ln w="1905">
                      <a:solidFill>
                        <a:srgbClr val="996633"/>
                      </a:solidFill>
                    </a:ln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>
                <a:off x="5950857" y="4441686"/>
                <a:ext cx="798513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990600" y="68580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 1.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752600" y="1120775"/>
            <a:ext cx="1752600" cy="1317625"/>
            <a:chOff x="5486400" y="1447800"/>
            <a:chExt cx="1752600" cy="1317625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5653314" y="1447800"/>
              <a:ext cx="158568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5653314" y="2057464"/>
              <a:ext cx="1585686" cy="7079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486400" y="2133600"/>
              <a:ext cx="917575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405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17 -0.05532 C 0.14306 -0.05301 0.15903 -0.0706 0.17882 -0.02292 C 0.17778 -0.00486 0.17917 0.01458 0.17431 0.03102 C 0.16476 0.06482 0.17031 0.04607 0.15868 0.05625 C 0.13542 0.07708 0.15347 0.0662 0.13837 0.07431 C 0.11701 0.1088 0.14427 0.06806 0.12483 0.08866 C 0.11632 0.09769 0.11962 0.09954 0.11354 0.11042 C 0.10226 0.13056 0.10365 0.12847 0.09323 0.13912 C 0.08646 0.15509 0.07847 0.16019 0.06858 0.16806 C 0.06615 0.16991 0.06424 0.17338 0.06181 0.17523 C 0.05313 0.18218 0.04167 0.18495 0.03247 0.18958 C 0.02153 0.19537 0.00955 0.19468 -0.00139 0.20046 C -0.01128 0.22407 -0.00781 0.21435 -0.0125 0.2294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13472 L -0.01667 -0.409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75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52400" y="2620963"/>
            <a:ext cx="8915400" cy="31702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40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vi-VN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40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3400" y="1524000"/>
            <a:ext cx="29718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dirty="0" err="1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: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09600" y="2133600"/>
            <a:ext cx="1905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630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567</Words>
  <Application>Microsoft Office PowerPoint</Application>
  <PresentationFormat>On-screen Show (4:3)</PresentationFormat>
  <Paragraphs>230</Paragraphs>
  <Slides>20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</dc:creator>
  <cp:lastModifiedBy>Administrator</cp:lastModifiedBy>
  <cp:revision>2</cp:revision>
  <dcterms:created xsi:type="dcterms:W3CDTF">2020-09-17T01:31:11Z</dcterms:created>
  <dcterms:modified xsi:type="dcterms:W3CDTF">2020-09-17T14:44:07Z</dcterms:modified>
</cp:coreProperties>
</file>